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49"/>
  </p:notesMasterIdLst>
  <p:sldIdLst>
    <p:sldId id="272" r:id="rId2"/>
    <p:sldId id="320" r:id="rId3"/>
    <p:sldId id="397" r:id="rId4"/>
    <p:sldId id="396" r:id="rId5"/>
    <p:sldId id="364" r:id="rId6"/>
    <p:sldId id="365" r:id="rId7"/>
    <p:sldId id="342" r:id="rId8"/>
    <p:sldId id="366" r:id="rId9"/>
    <p:sldId id="367" r:id="rId10"/>
    <p:sldId id="398" r:id="rId11"/>
    <p:sldId id="368" r:id="rId12"/>
    <p:sldId id="399" r:id="rId13"/>
    <p:sldId id="369" r:id="rId14"/>
    <p:sldId id="370" r:id="rId15"/>
    <p:sldId id="371" r:id="rId16"/>
    <p:sldId id="372" r:id="rId17"/>
    <p:sldId id="373" r:id="rId18"/>
    <p:sldId id="374" r:id="rId19"/>
    <p:sldId id="400" r:id="rId20"/>
    <p:sldId id="375" r:id="rId21"/>
    <p:sldId id="402" r:id="rId22"/>
    <p:sldId id="376" r:id="rId23"/>
    <p:sldId id="377" r:id="rId24"/>
    <p:sldId id="378" r:id="rId25"/>
    <p:sldId id="379" r:id="rId26"/>
    <p:sldId id="380" r:id="rId27"/>
    <p:sldId id="381" r:id="rId28"/>
    <p:sldId id="382" r:id="rId29"/>
    <p:sldId id="383" r:id="rId30"/>
    <p:sldId id="384" r:id="rId31"/>
    <p:sldId id="385" r:id="rId32"/>
    <p:sldId id="403" r:id="rId33"/>
    <p:sldId id="386" r:id="rId34"/>
    <p:sldId id="387" r:id="rId35"/>
    <p:sldId id="388" r:id="rId36"/>
    <p:sldId id="389" r:id="rId37"/>
    <p:sldId id="390" r:id="rId38"/>
    <p:sldId id="391" r:id="rId39"/>
    <p:sldId id="404" r:id="rId40"/>
    <p:sldId id="392" r:id="rId41"/>
    <p:sldId id="405" r:id="rId42"/>
    <p:sldId id="393" r:id="rId43"/>
    <p:sldId id="394" r:id="rId44"/>
    <p:sldId id="395" r:id="rId45"/>
    <p:sldId id="406" r:id="rId46"/>
    <p:sldId id="408" r:id="rId47"/>
    <p:sldId id="409" r:id="rId4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0B8A9C"/>
    <a:srgbClr val="CED1D5"/>
    <a:srgbClr val="84949F"/>
    <a:srgbClr val="969FA7"/>
    <a:srgbClr val="869098"/>
    <a:srgbClr val="537685"/>
    <a:srgbClr val="728A99"/>
    <a:srgbClr val="618090"/>
    <a:srgbClr val="7E90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DA4C3C-4CE2-4A37-B4D8-EE7A37C9E4E1}" v="7" dt="2025-07-31T13:05:18.3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41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9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55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o Hartmann | MOGI.at" userId="S::nico@ms.mogi.at::22317fbe-bc8d-46ce-8888-901a30cb65cf" providerId="AD" clId="Web-{37DA4C3C-4CE2-4A37-B4D8-EE7A37C9E4E1}"/>
    <pc:docChg chg="modSld">
      <pc:chgData name="Nico Hartmann | MOGI.at" userId="S::nico@ms.mogi.at::22317fbe-bc8d-46ce-8888-901a30cb65cf" providerId="AD" clId="Web-{37DA4C3C-4CE2-4A37-B4D8-EE7A37C9E4E1}" dt="2025-07-31T13:05:25.320" v="95" actId="20577"/>
      <pc:docMkLst>
        <pc:docMk/>
      </pc:docMkLst>
      <pc:sldChg chg="modSp">
        <pc:chgData name="Nico Hartmann | MOGI.at" userId="S::nico@ms.mogi.at::22317fbe-bc8d-46ce-8888-901a30cb65cf" providerId="AD" clId="Web-{37DA4C3C-4CE2-4A37-B4D8-EE7A37C9E4E1}" dt="2025-07-31T13:04:36.334" v="85" actId="20577"/>
        <pc:sldMkLst>
          <pc:docMk/>
          <pc:sldMk cId="850402563" sldId="320"/>
        </pc:sldMkLst>
        <pc:graphicFrameChg chg="modGraphic">
          <ac:chgData name="Nico Hartmann | MOGI.at" userId="S::nico@ms.mogi.at::22317fbe-bc8d-46ce-8888-901a30cb65cf" providerId="AD" clId="Web-{37DA4C3C-4CE2-4A37-B4D8-EE7A37C9E4E1}" dt="2025-07-31T13:04:36.334" v="85" actId="20577"/>
          <ac:graphicFrameMkLst>
            <pc:docMk/>
            <pc:sldMk cId="850402563" sldId="320"/>
            <ac:graphicFrameMk id="5" creationId="{4A02B552-341B-4E2C-A1B6-E111F5B681EA}"/>
          </ac:graphicFrameMkLst>
        </pc:graphicFrameChg>
        <pc:picChg chg="mod">
          <ac:chgData name="Nico Hartmann | MOGI.at" userId="S::nico@ms.mogi.at::22317fbe-bc8d-46ce-8888-901a30cb65cf" providerId="AD" clId="Web-{37DA4C3C-4CE2-4A37-B4D8-EE7A37C9E4E1}" dt="2025-07-31T12:59:47.357" v="1" actId="1076"/>
          <ac:picMkLst>
            <pc:docMk/>
            <pc:sldMk cId="850402563" sldId="320"/>
            <ac:picMk id="8" creationId="{27DEA97F-8B89-4F2A-B006-BF23F85D062F}"/>
          </ac:picMkLst>
        </pc:picChg>
      </pc:sldChg>
      <pc:sldChg chg="modSp">
        <pc:chgData name="Nico Hartmann | MOGI.at" userId="S::nico@ms.mogi.at::22317fbe-bc8d-46ce-8888-901a30cb65cf" providerId="AD" clId="Web-{37DA4C3C-4CE2-4A37-B4D8-EE7A37C9E4E1}" dt="2025-07-31T13:05:14.616" v="88" actId="20577"/>
        <pc:sldMkLst>
          <pc:docMk/>
          <pc:sldMk cId="895249645" sldId="364"/>
        </pc:sldMkLst>
        <pc:graphicFrameChg chg="modGraphic">
          <ac:chgData name="Nico Hartmann | MOGI.at" userId="S::nico@ms.mogi.at::22317fbe-bc8d-46ce-8888-901a30cb65cf" providerId="AD" clId="Web-{37DA4C3C-4CE2-4A37-B4D8-EE7A37C9E4E1}" dt="2025-07-31T13:05:14.616" v="88" actId="20577"/>
          <ac:graphicFrameMkLst>
            <pc:docMk/>
            <pc:sldMk cId="895249645" sldId="364"/>
            <ac:graphicFrameMk id="15" creationId="{1D1FA4C7-4802-4AD8-8C09-08A89524F6F3}"/>
          </ac:graphicFrameMkLst>
        </pc:graphicFrameChg>
      </pc:sldChg>
      <pc:sldChg chg="modSp">
        <pc:chgData name="Nico Hartmann | MOGI.at" userId="S::nico@ms.mogi.at::22317fbe-bc8d-46ce-8888-901a30cb65cf" providerId="AD" clId="Web-{37DA4C3C-4CE2-4A37-B4D8-EE7A37C9E4E1}" dt="2025-07-31T13:05:15.632" v="90" actId="20577"/>
        <pc:sldMkLst>
          <pc:docMk/>
          <pc:sldMk cId="2804518115" sldId="366"/>
        </pc:sldMkLst>
        <pc:graphicFrameChg chg="modGraphic">
          <ac:chgData name="Nico Hartmann | MOGI.at" userId="S::nico@ms.mogi.at::22317fbe-bc8d-46ce-8888-901a30cb65cf" providerId="AD" clId="Web-{37DA4C3C-4CE2-4A37-B4D8-EE7A37C9E4E1}" dt="2025-07-31T13:05:15.632" v="90" actId="20577"/>
          <ac:graphicFrameMkLst>
            <pc:docMk/>
            <pc:sldMk cId="2804518115" sldId="366"/>
            <ac:graphicFrameMk id="15" creationId="{1D1FA4C7-4802-4AD8-8C09-08A89524F6F3}"/>
          </ac:graphicFrameMkLst>
        </pc:graphicFrameChg>
      </pc:sldChg>
      <pc:sldChg chg="modSp">
        <pc:chgData name="Nico Hartmann | MOGI.at" userId="S::nico@ms.mogi.at::22317fbe-bc8d-46ce-8888-901a30cb65cf" providerId="AD" clId="Web-{37DA4C3C-4CE2-4A37-B4D8-EE7A37C9E4E1}" dt="2025-07-31T13:05:16.663" v="92" actId="20577"/>
        <pc:sldMkLst>
          <pc:docMk/>
          <pc:sldMk cId="1544181551" sldId="367"/>
        </pc:sldMkLst>
        <pc:graphicFrameChg chg="modGraphic">
          <ac:chgData name="Nico Hartmann | MOGI.at" userId="S::nico@ms.mogi.at::22317fbe-bc8d-46ce-8888-901a30cb65cf" providerId="AD" clId="Web-{37DA4C3C-4CE2-4A37-B4D8-EE7A37C9E4E1}" dt="2025-07-31T13:05:16.663" v="92" actId="20577"/>
          <ac:graphicFrameMkLst>
            <pc:docMk/>
            <pc:sldMk cId="1544181551" sldId="367"/>
            <ac:graphicFrameMk id="15" creationId="{1D1FA4C7-4802-4AD8-8C09-08A89524F6F3}"/>
          </ac:graphicFrameMkLst>
        </pc:graphicFrameChg>
      </pc:sldChg>
      <pc:sldChg chg="modSp">
        <pc:chgData name="Nico Hartmann | MOGI.at" userId="S::nico@ms.mogi.at::22317fbe-bc8d-46ce-8888-901a30cb65cf" providerId="AD" clId="Web-{37DA4C3C-4CE2-4A37-B4D8-EE7A37C9E4E1}" dt="2025-07-31T13:05:11.069" v="86" actId="20577"/>
        <pc:sldMkLst>
          <pc:docMk/>
          <pc:sldMk cId="3664547802" sldId="397"/>
        </pc:sldMkLst>
        <pc:spChg chg="mod">
          <ac:chgData name="Nico Hartmann | MOGI.at" userId="S::nico@ms.mogi.at::22317fbe-bc8d-46ce-8888-901a30cb65cf" providerId="AD" clId="Web-{37DA4C3C-4CE2-4A37-B4D8-EE7A37C9E4E1}" dt="2025-07-31T13:05:11.069" v="86" actId="20577"/>
          <ac:spMkLst>
            <pc:docMk/>
            <pc:sldMk cId="3664547802" sldId="397"/>
            <ac:spMk id="16" creationId="{934654B0-17C5-4D39-BD04-FF2DF273147C}"/>
          </ac:spMkLst>
        </pc:spChg>
      </pc:sldChg>
      <pc:sldChg chg="modSp">
        <pc:chgData name="Nico Hartmann | MOGI.at" userId="S::nico@ms.mogi.at::22317fbe-bc8d-46ce-8888-901a30cb65cf" providerId="AD" clId="Web-{37DA4C3C-4CE2-4A37-B4D8-EE7A37C9E4E1}" dt="2025-07-31T13:05:17.726" v="93" actId="20577"/>
        <pc:sldMkLst>
          <pc:docMk/>
          <pc:sldMk cId="4276602660" sldId="398"/>
        </pc:sldMkLst>
        <pc:spChg chg="mod">
          <ac:chgData name="Nico Hartmann | MOGI.at" userId="S::nico@ms.mogi.at::22317fbe-bc8d-46ce-8888-901a30cb65cf" providerId="AD" clId="Web-{37DA4C3C-4CE2-4A37-B4D8-EE7A37C9E4E1}" dt="2025-07-31T13:05:17.726" v="93" actId="20577"/>
          <ac:spMkLst>
            <pc:docMk/>
            <pc:sldMk cId="4276602660" sldId="398"/>
            <ac:spMk id="2" creationId="{E6DB5305-AFB8-4353-B6C2-51AB21748D41}"/>
          </ac:spMkLst>
        </pc:spChg>
      </pc:sldChg>
      <pc:sldChg chg="modSp">
        <pc:chgData name="Nico Hartmann | MOGI.at" userId="S::nico@ms.mogi.at::22317fbe-bc8d-46ce-8888-901a30cb65cf" providerId="AD" clId="Web-{37DA4C3C-4CE2-4A37-B4D8-EE7A37C9E4E1}" dt="2025-07-31T13:05:25.320" v="95" actId="20577"/>
        <pc:sldMkLst>
          <pc:docMk/>
          <pc:sldMk cId="2384958764" sldId="403"/>
        </pc:sldMkLst>
        <pc:graphicFrameChg chg="modGraphic">
          <ac:chgData name="Nico Hartmann | MOGI.at" userId="S::nico@ms.mogi.at::22317fbe-bc8d-46ce-8888-901a30cb65cf" providerId="AD" clId="Web-{37DA4C3C-4CE2-4A37-B4D8-EE7A37C9E4E1}" dt="2025-07-31T13:05:25.320" v="95" actId="20577"/>
          <ac:graphicFrameMkLst>
            <pc:docMk/>
            <pc:sldMk cId="2384958764" sldId="403"/>
            <ac:graphicFrameMk id="20" creationId="{B73F4143-F1A0-47BD-AD5C-D3A58D3A967F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9439A3-6F5D-4DCE-9EA0-4E6958730B51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E720EE6B-CE30-43DA-9638-4D754C1352FC}">
      <dgm:prSet phldr="0"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de-AT" sz="1600" b="1" i="0" u="none" strike="noStrike" cap="all" baseline="0" noProof="0" dirty="0">
              <a:latin typeface="Franklin Gothic Book"/>
            </a:rPr>
            <a:t>1996 gegründet</a:t>
          </a:r>
          <a:endParaRPr lang="de-AT" sz="1600" b="1" dirty="0">
            <a:latin typeface="Franklin Gothic Book"/>
          </a:endParaRPr>
        </a:p>
        <a:p>
          <a:pPr>
            <a:lnSpc>
              <a:spcPct val="100000"/>
            </a:lnSpc>
            <a:defRPr cap="all"/>
          </a:pPr>
          <a:endParaRPr lang="de-AT" sz="1600" b="1" dirty="0">
            <a:latin typeface="Franklin Gothic Book"/>
          </a:endParaRPr>
        </a:p>
        <a:p>
          <a:pPr algn="ctr" rtl="0">
            <a:lnSpc>
              <a:spcPct val="100000"/>
            </a:lnSpc>
            <a:defRPr cap="all"/>
          </a:pPr>
          <a:endParaRPr lang="de-AT" sz="1600" b="1" dirty="0">
            <a:latin typeface="Franklin Gothic Book"/>
          </a:endParaRPr>
        </a:p>
      </dgm:t>
    </dgm:pt>
    <dgm:pt modelId="{F7E7FB78-07DB-4B40-8CAE-EF898DBB610E}" type="parTrans" cxnId="{0DCF57D5-ABBA-4FD7-8CA2-80694406B6CF}">
      <dgm:prSet/>
      <dgm:spPr/>
      <dgm:t>
        <a:bodyPr/>
        <a:lstStyle/>
        <a:p>
          <a:endParaRPr lang="de-DE"/>
        </a:p>
      </dgm:t>
    </dgm:pt>
    <dgm:pt modelId="{439B6E9C-AAF5-4552-B437-62E51EAFC263}" type="sibTrans" cxnId="{0DCF57D5-ABBA-4FD7-8CA2-80694406B6CF}">
      <dgm:prSet/>
      <dgm:spPr/>
      <dgm:t>
        <a:bodyPr/>
        <a:lstStyle/>
        <a:p>
          <a:pPr>
            <a:lnSpc>
              <a:spcPct val="100000"/>
            </a:lnSpc>
          </a:pPr>
          <a:endParaRPr lang="de-DE"/>
        </a:p>
      </dgm:t>
    </dgm:pt>
    <dgm:pt modelId="{5178873C-56D7-4FA4-88D1-EEF50330D165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de-AT" sz="1600" b="1" dirty="0"/>
            <a:t>Firmensitz in Fairfax, Virginia (USA)</a:t>
          </a:r>
        </a:p>
      </dgm:t>
    </dgm:pt>
    <dgm:pt modelId="{20F8EB95-ABDF-4EDC-AEB2-650AB3723069}" type="parTrans" cxnId="{423E914C-9346-4D7E-B9EA-E67F81C8A1CC}">
      <dgm:prSet/>
      <dgm:spPr/>
      <dgm:t>
        <a:bodyPr/>
        <a:lstStyle/>
        <a:p>
          <a:endParaRPr lang="de-DE"/>
        </a:p>
      </dgm:t>
    </dgm:pt>
    <dgm:pt modelId="{DA09168C-32A8-4F5B-AAEB-CAFC52B10975}" type="sibTrans" cxnId="{423E914C-9346-4D7E-B9EA-E67F81C8A1CC}">
      <dgm:prSet/>
      <dgm:spPr/>
      <dgm:t>
        <a:bodyPr/>
        <a:lstStyle/>
        <a:p>
          <a:pPr>
            <a:lnSpc>
              <a:spcPct val="100000"/>
            </a:lnSpc>
          </a:pPr>
          <a:endParaRPr lang="de-DE"/>
        </a:p>
      </dgm:t>
    </dgm:pt>
    <dgm:pt modelId="{8A5275F4-7F08-4D16-9C7E-DA3B3008D21C}">
      <dgm:prSet phldr="0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de-AT" sz="1600" b="1" cap="none" dirty="0"/>
            <a:t>AUTOMATISIERUNG, INTEGRATION VON ANWENDUNGEN</a:t>
          </a:r>
          <a:endParaRPr lang="de-DE" cap="none" dirty="0"/>
        </a:p>
      </dgm:t>
    </dgm:pt>
    <dgm:pt modelId="{6BD32FB5-BAE8-47E8-BC35-03BEB596FB73}" type="parTrans" cxnId="{DE5D7BFF-DA9C-4694-A588-E04CE453ABCF}">
      <dgm:prSet/>
      <dgm:spPr/>
    </dgm:pt>
    <dgm:pt modelId="{B12D9881-C0F7-49F7-AED1-F1C660211B87}" type="sibTrans" cxnId="{DE5D7BFF-DA9C-4694-A588-E04CE453ABCF}">
      <dgm:prSet/>
      <dgm:spPr/>
    </dgm:pt>
    <dgm:pt modelId="{61B734FB-4F4F-451F-91D3-8CC56115DF96}">
      <dgm:prSet phldr="0"/>
      <dgm:spPr/>
      <dgm:t>
        <a:bodyPr/>
        <a:lstStyle/>
        <a:p>
          <a:pPr rtl="0">
            <a:lnSpc>
              <a:spcPct val="100000"/>
            </a:lnSpc>
            <a:defRPr cap="all"/>
          </a:pPr>
          <a:r>
            <a:rPr lang="de-AT" sz="1600" b="1" dirty="0">
              <a:latin typeface="Franklin Gothic Demi" panose="020B0502020104020203"/>
            </a:rPr>
            <a:t>Übernahme am </a:t>
          </a:r>
          <a:br>
            <a:rPr lang="de-AT" sz="1600" b="1" dirty="0">
              <a:latin typeface="Franklin Gothic Demi" panose="020B0502020104020203"/>
            </a:rPr>
          </a:br>
          <a:r>
            <a:rPr lang="de-AT" sz="1600" b="1" dirty="0">
              <a:solidFill>
                <a:srgbClr val="000000"/>
              </a:solidFill>
              <a:latin typeface="Franklin Gothic Demi"/>
              <a:ea typeface="Roboto"/>
              <a:cs typeface="Roboto"/>
            </a:rPr>
            <a:t>1. </a:t>
          </a:r>
          <a:r>
            <a:rPr lang="de-AT" sz="1600" b="1" dirty="0">
              <a:latin typeface="Franklin Gothic Demi"/>
              <a:ea typeface="Roboto"/>
              <a:cs typeface="Roboto"/>
            </a:rPr>
            <a:t>Juli </a:t>
          </a:r>
          <a:r>
            <a:rPr lang="de-AT" sz="1600" b="1" dirty="0">
              <a:latin typeface="Franklin Gothic Demi" panose="020B0502020104020203"/>
            </a:rPr>
            <a:t>2024 durch </a:t>
          </a:r>
          <a:br>
            <a:rPr lang="de-AT" sz="1600" b="1" dirty="0">
              <a:latin typeface="Franklin Gothic Demi" panose="020B0502020104020203"/>
            </a:rPr>
          </a:br>
          <a:r>
            <a:rPr lang="de-AT" sz="1600" b="1" dirty="0">
              <a:latin typeface="Franklin Gothic Demi" panose="020B0502020104020203"/>
            </a:rPr>
            <a:t>IBM</a:t>
          </a:r>
          <a:endParaRPr lang="de-AT" sz="1200" b="0" dirty="0">
            <a:latin typeface="Franklin Gothic Demi" panose="020B0502020104020203"/>
          </a:endParaRPr>
        </a:p>
      </dgm:t>
    </dgm:pt>
    <dgm:pt modelId="{8D93E46A-29EC-453D-B750-C851BA775FA1}" type="parTrans" cxnId="{DB160A49-9A58-4985-B2A4-8DD0E9634CB6}">
      <dgm:prSet/>
      <dgm:spPr/>
    </dgm:pt>
    <dgm:pt modelId="{DC8149A0-D145-429A-B7C6-56C3D0AB3838}" type="sibTrans" cxnId="{DB160A49-9A58-4985-B2A4-8DD0E9634CB6}">
      <dgm:prSet/>
      <dgm:spPr/>
    </dgm:pt>
    <dgm:pt modelId="{6215EAAA-8AD5-4EB5-9E6D-D4474BA42E67}" type="pres">
      <dgm:prSet presAssocID="{139439A3-6F5D-4DCE-9EA0-4E6958730B51}" presName="root" presStyleCnt="0">
        <dgm:presLayoutVars>
          <dgm:dir/>
          <dgm:resizeHandles val="exact"/>
        </dgm:presLayoutVars>
      </dgm:prSet>
      <dgm:spPr/>
    </dgm:pt>
    <dgm:pt modelId="{3BFC869F-34E0-4AD0-AAC9-FB151EA9B46B}" type="pres">
      <dgm:prSet presAssocID="{E720EE6B-CE30-43DA-9638-4D754C1352FC}" presName="compNode" presStyleCnt="0"/>
      <dgm:spPr/>
    </dgm:pt>
    <dgm:pt modelId="{F0BA2068-268C-4C92-AA3C-A8515676B898}" type="pres">
      <dgm:prSet presAssocID="{E720EE6B-CE30-43DA-9638-4D754C1352FC}" presName="iconBgRect" presStyleLbl="bgShp" presStyleIdx="0" presStyleCnt="4"/>
      <dgm:spPr>
        <a:solidFill>
          <a:schemeClr val="accent3"/>
        </a:solidFill>
      </dgm:spPr>
    </dgm:pt>
    <dgm:pt modelId="{280163A4-09F5-4F64-ABA2-94319AD9DC32}" type="pres">
      <dgm:prSet presAssocID="{E720EE6B-CE30-43DA-9638-4D754C1352FC}" presName="iconRect" presStyleLbl="node1" presStyleIdx="0" presStyleCnt="4"/>
      <dgm:spPr>
        <a:solidFill>
          <a:schemeClr val="accent3"/>
        </a:solidFill>
        <a:ln>
          <a:noFill/>
        </a:ln>
      </dgm:spPr>
      <dgm:extLst>
        <a:ext uri="{E40237B7-FDA0-4F09-8148-C483321AD2D9}">
          <dgm14:cNvPr xmlns:dgm14="http://schemas.microsoft.com/office/drawing/2010/diagram" id="0" name="" descr="Glühlampe"/>
        </a:ext>
      </dgm:extLst>
    </dgm:pt>
    <dgm:pt modelId="{E9A50C8E-3B0A-495E-A873-1B91D7284223}" type="pres">
      <dgm:prSet presAssocID="{E720EE6B-CE30-43DA-9638-4D754C1352FC}" presName="spaceRect" presStyleCnt="0"/>
      <dgm:spPr/>
    </dgm:pt>
    <dgm:pt modelId="{4BFF6318-0C82-4348-8590-5AFC0CA527C0}" type="pres">
      <dgm:prSet presAssocID="{E720EE6B-CE30-43DA-9638-4D754C1352FC}" presName="textRect" presStyleLbl="revTx" presStyleIdx="0" presStyleCnt="4">
        <dgm:presLayoutVars>
          <dgm:chMax val="1"/>
          <dgm:chPref val="1"/>
        </dgm:presLayoutVars>
      </dgm:prSet>
      <dgm:spPr/>
    </dgm:pt>
    <dgm:pt modelId="{F4A3AC95-165B-404D-B5AC-D61E3B6B3188}" type="pres">
      <dgm:prSet presAssocID="{439B6E9C-AAF5-4552-B437-62E51EAFC263}" presName="sibTrans" presStyleCnt="0"/>
      <dgm:spPr/>
    </dgm:pt>
    <dgm:pt modelId="{F1D5F3A3-AF47-4AB2-9C92-740255499328}" type="pres">
      <dgm:prSet presAssocID="{5178873C-56D7-4FA4-88D1-EEF50330D165}" presName="compNode" presStyleCnt="0"/>
      <dgm:spPr/>
    </dgm:pt>
    <dgm:pt modelId="{3976AE6E-2236-427B-B378-DCFE086277B3}" type="pres">
      <dgm:prSet presAssocID="{5178873C-56D7-4FA4-88D1-EEF50330D165}" presName="iconBgRect" presStyleLbl="bgShp" presStyleIdx="1" presStyleCnt="4"/>
      <dgm:spPr>
        <a:solidFill>
          <a:schemeClr val="accent3"/>
        </a:solidFill>
      </dgm:spPr>
    </dgm:pt>
    <dgm:pt modelId="{7296C481-B88A-482B-A413-7370660E4A7D}" type="pres">
      <dgm:prSet presAssocID="{5178873C-56D7-4FA4-88D1-EEF50330D165}" presName="iconRect" presStyleLbl="node1" presStyleIdx="1" presStyleCnt="4"/>
      <dgm:spPr>
        <a:solidFill>
          <a:schemeClr val="accent3"/>
        </a:solidFill>
        <a:ln>
          <a:noFill/>
        </a:ln>
      </dgm:spPr>
      <dgm:extLst>
        <a:ext uri="{E40237B7-FDA0-4F09-8148-C483321AD2D9}">
          <dgm14:cNvPr xmlns:dgm14="http://schemas.microsoft.com/office/drawing/2010/diagram" id="0" name="" descr="Filter"/>
        </a:ext>
      </dgm:extLst>
    </dgm:pt>
    <dgm:pt modelId="{4F773003-6B27-46BF-8BB9-0A2358ABBC0C}" type="pres">
      <dgm:prSet presAssocID="{5178873C-56D7-4FA4-88D1-EEF50330D165}" presName="spaceRect" presStyleCnt="0"/>
      <dgm:spPr/>
    </dgm:pt>
    <dgm:pt modelId="{FA866734-E1FA-4B9F-9473-2C2A9DBB7BAE}" type="pres">
      <dgm:prSet presAssocID="{5178873C-56D7-4FA4-88D1-EEF50330D165}" presName="textRect" presStyleLbl="revTx" presStyleIdx="1" presStyleCnt="4">
        <dgm:presLayoutVars>
          <dgm:chMax val="1"/>
          <dgm:chPref val="1"/>
        </dgm:presLayoutVars>
      </dgm:prSet>
      <dgm:spPr/>
    </dgm:pt>
    <dgm:pt modelId="{0D68AC42-F6A6-4ED9-8530-429F13930109}" type="pres">
      <dgm:prSet presAssocID="{DA09168C-32A8-4F5B-AAEB-CAFC52B10975}" presName="sibTrans" presStyleCnt="0"/>
      <dgm:spPr/>
    </dgm:pt>
    <dgm:pt modelId="{B41E1551-CD44-489E-ADEC-D203C3D7A3C2}" type="pres">
      <dgm:prSet presAssocID="{61B734FB-4F4F-451F-91D3-8CC56115DF96}" presName="compNode" presStyleCnt="0"/>
      <dgm:spPr/>
    </dgm:pt>
    <dgm:pt modelId="{14E5FE3C-CBF2-4847-BAAD-4F94687AE8E0}" type="pres">
      <dgm:prSet presAssocID="{61B734FB-4F4F-451F-91D3-8CC56115DF96}" presName="iconBgRect" presStyleLbl="bgShp" presStyleIdx="2" presStyleCnt="4"/>
      <dgm:spPr/>
    </dgm:pt>
    <dgm:pt modelId="{3132C2FA-E101-45D2-A37A-F7F88D904E41}" type="pres">
      <dgm:prSet presAssocID="{61B734FB-4F4F-451F-91D3-8CC56115DF96}" presName="iconRect" presStyleLbl="node1" presStyleIdx="2" presStyleCnt="4"/>
      <dgm:spPr/>
    </dgm:pt>
    <dgm:pt modelId="{5283DB4D-52AD-43EE-9757-2AA9081849DF}" type="pres">
      <dgm:prSet presAssocID="{61B734FB-4F4F-451F-91D3-8CC56115DF96}" presName="spaceRect" presStyleCnt="0"/>
      <dgm:spPr/>
    </dgm:pt>
    <dgm:pt modelId="{EF7A1E98-2955-45C1-8750-B8C39BA4240F}" type="pres">
      <dgm:prSet presAssocID="{61B734FB-4F4F-451F-91D3-8CC56115DF96}" presName="textRect" presStyleLbl="revTx" presStyleIdx="2" presStyleCnt="4">
        <dgm:presLayoutVars>
          <dgm:chMax val="1"/>
          <dgm:chPref val="1"/>
        </dgm:presLayoutVars>
      </dgm:prSet>
      <dgm:spPr/>
    </dgm:pt>
    <dgm:pt modelId="{A8989CED-1154-4989-AE97-D71BE8223D67}" type="pres">
      <dgm:prSet presAssocID="{DC8149A0-D145-429A-B7C6-56C3D0AB3838}" presName="sibTrans" presStyleCnt="0"/>
      <dgm:spPr/>
    </dgm:pt>
    <dgm:pt modelId="{CE7A530B-617C-4E14-8380-880F0ACF7477}" type="pres">
      <dgm:prSet presAssocID="{8A5275F4-7F08-4D16-9C7E-DA3B3008D21C}" presName="compNode" presStyleCnt="0"/>
      <dgm:spPr/>
    </dgm:pt>
    <dgm:pt modelId="{12A17D0F-AE43-4460-8248-4D36528992D5}" type="pres">
      <dgm:prSet presAssocID="{8A5275F4-7F08-4D16-9C7E-DA3B3008D21C}" presName="iconBgRect" presStyleLbl="bgShp" presStyleIdx="3" presStyleCnt="4"/>
      <dgm:spPr/>
    </dgm:pt>
    <dgm:pt modelId="{7AA2B356-6914-41F4-96E4-2110E71C8F10}" type="pres">
      <dgm:prSet presAssocID="{8A5275F4-7F08-4D16-9C7E-DA3B3008D21C}" presName="iconRect" presStyleLbl="node1" presStyleIdx="3" presStyleCnt="4"/>
      <dgm:spPr/>
    </dgm:pt>
    <dgm:pt modelId="{CB8F88EB-3ADB-4BAD-9D9D-FC8B0F00957A}" type="pres">
      <dgm:prSet presAssocID="{8A5275F4-7F08-4D16-9C7E-DA3B3008D21C}" presName="spaceRect" presStyleCnt="0"/>
      <dgm:spPr/>
    </dgm:pt>
    <dgm:pt modelId="{2F88B3C0-4223-46D5-A214-4B316620512A}" type="pres">
      <dgm:prSet presAssocID="{8A5275F4-7F08-4D16-9C7E-DA3B3008D21C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4570701E-CD61-4E2C-AA1E-AB145245DABD}" type="presOf" srcId="{E720EE6B-CE30-43DA-9638-4D754C1352FC}" destId="{4BFF6318-0C82-4348-8590-5AFC0CA527C0}" srcOrd="0" destOrd="0" presId="urn:microsoft.com/office/officeart/2018/5/layout/IconCircleLabelList"/>
    <dgm:cxn modelId="{DB160A49-9A58-4985-B2A4-8DD0E9634CB6}" srcId="{139439A3-6F5D-4DCE-9EA0-4E6958730B51}" destId="{61B734FB-4F4F-451F-91D3-8CC56115DF96}" srcOrd="2" destOrd="0" parTransId="{8D93E46A-29EC-453D-B750-C851BA775FA1}" sibTransId="{DC8149A0-D145-429A-B7C6-56C3D0AB3838}"/>
    <dgm:cxn modelId="{4975C949-E89F-4C08-94F1-5E76BBCB86A5}" type="presOf" srcId="{61B734FB-4F4F-451F-91D3-8CC56115DF96}" destId="{EF7A1E98-2955-45C1-8750-B8C39BA4240F}" srcOrd="0" destOrd="0" presId="urn:microsoft.com/office/officeart/2018/5/layout/IconCircleLabelList"/>
    <dgm:cxn modelId="{423E914C-9346-4D7E-B9EA-E67F81C8A1CC}" srcId="{139439A3-6F5D-4DCE-9EA0-4E6958730B51}" destId="{5178873C-56D7-4FA4-88D1-EEF50330D165}" srcOrd="1" destOrd="0" parTransId="{20F8EB95-ABDF-4EDC-AEB2-650AB3723069}" sibTransId="{DA09168C-32A8-4F5B-AAEB-CAFC52B10975}"/>
    <dgm:cxn modelId="{CE4B12BD-A8FB-45C1-9090-1992CC9B4748}" type="presOf" srcId="{139439A3-6F5D-4DCE-9EA0-4E6958730B51}" destId="{6215EAAA-8AD5-4EB5-9E6D-D4474BA42E67}" srcOrd="0" destOrd="0" presId="urn:microsoft.com/office/officeart/2018/5/layout/IconCircleLabelList"/>
    <dgm:cxn modelId="{25921CBE-1443-41CA-A561-BC766703FB45}" type="presOf" srcId="{8A5275F4-7F08-4D16-9C7E-DA3B3008D21C}" destId="{2F88B3C0-4223-46D5-A214-4B316620512A}" srcOrd="0" destOrd="0" presId="urn:microsoft.com/office/officeart/2018/5/layout/IconCircleLabelList"/>
    <dgm:cxn modelId="{0DCF57D5-ABBA-4FD7-8CA2-80694406B6CF}" srcId="{139439A3-6F5D-4DCE-9EA0-4E6958730B51}" destId="{E720EE6B-CE30-43DA-9638-4D754C1352FC}" srcOrd="0" destOrd="0" parTransId="{F7E7FB78-07DB-4B40-8CAE-EF898DBB610E}" sibTransId="{439B6E9C-AAF5-4552-B437-62E51EAFC263}"/>
    <dgm:cxn modelId="{9AA3C5E7-8B3D-4559-941A-DE603F419888}" type="presOf" srcId="{5178873C-56D7-4FA4-88D1-EEF50330D165}" destId="{FA866734-E1FA-4B9F-9473-2C2A9DBB7BAE}" srcOrd="0" destOrd="0" presId="urn:microsoft.com/office/officeart/2018/5/layout/IconCircleLabelList"/>
    <dgm:cxn modelId="{DE5D7BFF-DA9C-4694-A588-E04CE453ABCF}" srcId="{139439A3-6F5D-4DCE-9EA0-4E6958730B51}" destId="{8A5275F4-7F08-4D16-9C7E-DA3B3008D21C}" srcOrd="3" destOrd="0" parTransId="{6BD32FB5-BAE8-47E8-BC35-03BEB596FB73}" sibTransId="{B12D9881-C0F7-49F7-AED1-F1C660211B87}"/>
    <dgm:cxn modelId="{6C797FAD-DFEF-401D-81EA-661CC0A067D6}" type="presParOf" srcId="{6215EAAA-8AD5-4EB5-9E6D-D4474BA42E67}" destId="{3BFC869F-34E0-4AD0-AAC9-FB151EA9B46B}" srcOrd="0" destOrd="0" presId="urn:microsoft.com/office/officeart/2018/5/layout/IconCircleLabelList"/>
    <dgm:cxn modelId="{34FC7B0D-6B3D-44BD-BAB8-A5F0803A2B88}" type="presParOf" srcId="{3BFC869F-34E0-4AD0-AAC9-FB151EA9B46B}" destId="{F0BA2068-268C-4C92-AA3C-A8515676B898}" srcOrd="0" destOrd="0" presId="urn:microsoft.com/office/officeart/2018/5/layout/IconCircleLabelList"/>
    <dgm:cxn modelId="{6C5CC813-85E7-4960-9AB6-53D8FB92673A}" type="presParOf" srcId="{3BFC869F-34E0-4AD0-AAC9-FB151EA9B46B}" destId="{280163A4-09F5-4F64-ABA2-94319AD9DC32}" srcOrd="1" destOrd="0" presId="urn:microsoft.com/office/officeart/2018/5/layout/IconCircleLabelList"/>
    <dgm:cxn modelId="{D19FD713-C5F9-407D-8D38-9CC0E74912E0}" type="presParOf" srcId="{3BFC869F-34E0-4AD0-AAC9-FB151EA9B46B}" destId="{E9A50C8E-3B0A-495E-A873-1B91D7284223}" srcOrd="2" destOrd="0" presId="urn:microsoft.com/office/officeart/2018/5/layout/IconCircleLabelList"/>
    <dgm:cxn modelId="{BF753DA3-5CF4-49E6-8FD4-04CD499281B3}" type="presParOf" srcId="{3BFC869F-34E0-4AD0-AAC9-FB151EA9B46B}" destId="{4BFF6318-0C82-4348-8590-5AFC0CA527C0}" srcOrd="3" destOrd="0" presId="urn:microsoft.com/office/officeart/2018/5/layout/IconCircleLabelList"/>
    <dgm:cxn modelId="{ED940B02-F044-4EAA-BD5A-5F499C537615}" type="presParOf" srcId="{6215EAAA-8AD5-4EB5-9E6D-D4474BA42E67}" destId="{F4A3AC95-165B-404D-B5AC-D61E3B6B3188}" srcOrd="1" destOrd="0" presId="urn:microsoft.com/office/officeart/2018/5/layout/IconCircleLabelList"/>
    <dgm:cxn modelId="{49AA61F1-46C6-476B-B2D6-53243F870B37}" type="presParOf" srcId="{6215EAAA-8AD5-4EB5-9E6D-D4474BA42E67}" destId="{F1D5F3A3-AF47-4AB2-9C92-740255499328}" srcOrd="2" destOrd="0" presId="urn:microsoft.com/office/officeart/2018/5/layout/IconCircleLabelList"/>
    <dgm:cxn modelId="{2D76CEAB-84DA-4B61-9E08-C40D45C31B89}" type="presParOf" srcId="{F1D5F3A3-AF47-4AB2-9C92-740255499328}" destId="{3976AE6E-2236-427B-B378-DCFE086277B3}" srcOrd="0" destOrd="0" presId="urn:microsoft.com/office/officeart/2018/5/layout/IconCircleLabelList"/>
    <dgm:cxn modelId="{F0DE16F4-E75D-4AC4-829A-D38A4364B9F2}" type="presParOf" srcId="{F1D5F3A3-AF47-4AB2-9C92-740255499328}" destId="{7296C481-B88A-482B-A413-7370660E4A7D}" srcOrd="1" destOrd="0" presId="urn:microsoft.com/office/officeart/2018/5/layout/IconCircleLabelList"/>
    <dgm:cxn modelId="{7892D7F3-1046-47BE-9D11-7780721559BC}" type="presParOf" srcId="{F1D5F3A3-AF47-4AB2-9C92-740255499328}" destId="{4F773003-6B27-46BF-8BB9-0A2358ABBC0C}" srcOrd="2" destOrd="0" presId="urn:microsoft.com/office/officeart/2018/5/layout/IconCircleLabelList"/>
    <dgm:cxn modelId="{3D0E5FE7-AFFB-43D3-B8DD-3BEE2FEC5AD9}" type="presParOf" srcId="{F1D5F3A3-AF47-4AB2-9C92-740255499328}" destId="{FA866734-E1FA-4B9F-9473-2C2A9DBB7BAE}" srcOrd="3" destOrd="0" presId="urn:microsoft.com/office/officeart/2018/5/layout/IconCircleLabelList"/>
    <dgm:cxn modelId="{69AF3BE0-058C-458F-A835-77333398F81F}" type="presParOf" srcId="{6215EAAA-8AD5-4EB5-9E6D-D4474BA42E67}" destId="{0D68AC42-F6A6-4ED9-8530-429F13930109}" srcOrd="3" destOrd="0" presId="urn:microsoft.com/office/officeart/2018/5/layout/IconCircleLabelList"/>
    <dgm:cxn modelId="{D436F5F0-F418-44C6-9D21-7178A4882DE7}" type="presParOf" srcId="{6215EAAA-8AD5-4EB5-9E6D-D4474BA42E67}" destId="{B41E1551-CD44-489E-ADEC-D203C3D7A3C2}" srcOrd="4" destOrd="0" presId="urn:microsoft.com/office/officeart/2018/5/layout/IconCircleLabelList"/>
    <dgm:cxn modelId="{12266EE4-3FE7-40A2-B534-FA9A37EE9479}" type="presParOf" srcId="{B41E1551-CD44-489E-ADEC-D203C3D7A3C2}" destId="{14E5FE3C-CBF2-4847-BAAD-4F94687AE8E0}" srcOrd="0" destOrd="0" presId="urn:microsoft.com/office/officeart/2018/5/layout/IconCircleLabelList"/>
    <dgm:cxn modelId="{7C569A10-74DA-4B8D-8484-8AE40FA84992}" type="presParOf" srcId="{B41E1551-CD44-489E-ADEC-D203C3D7A3C2}" destId="{3132C2FA-E101-45D2-A37A-F7F88D904E41}" srcOrd="1" destOrd="0" presId="urn:microsoft.com/office/officeart/2018/5/layout/IconCircleLabelList"/>
    <dgm:cxn modelId="{ED27D209-2C62-4775-8436-AEAF028EE688}" type="presParOf" srcId="{B41E1551-CD44-489E-ADEC-D203C3D7A3C2}" destId="{5283DB4D-52AD-43EE-9757-2AA9081849DF}" srcOrd="2" destOrd="0" presId="urn:microsoft.com/office/officeart/2018/5/layout/IconCircleLabelList"/>
    <dgm:cxn modelId="{5C232E87-6FA1-41AE-8AAA-EBC74343D183}" type="presParOf" srcId="{B41E1551-CD44-489E-ADEC-D203C3D7A3C2}" destId="{EF7A1E98-2955-45C1-8750-B8C39BA4240F}" srcOrd="3" destOrd="0" presId="urn:microsoft.com/office/officeart/2018/5/layout/IconCircleLabelList"/>
    <dgm:cxn modelId="{902E202E-FD3D-4CD8-9791-048BD84FA135}" type="presParOf" srcId="{6215EAAA-8AD5-4EB5-9E6D-D4474BA42E67}" destId="{A8989CED-1154-4989-AE97-D71BE8223D67}" srcOrd="5" destOrd="0" presId="urn:microsoft.com/office/officeart/2018/5/layout/IconCircleLabelList"/>
    <dgm:cxn modelId="{0081451E-3CDD-4ACC-B3C7-5D2B6FC39626}" type="presParOf" srcId="{6215EAAA-8AD5-4EB5-9E6D-D4474BA42E67}" destId="{CE7A530B-617C-4E14-8380-880F0ACF7477}" srcOrd="6" destOrd="0" presId="urn:microsoft.com/office/officeart/2018/5/layout/IconCircleLabelList"/>
    <dgm:cxn modelId="{916259B3-B88C-4DD8-BDAC-4815106E91C4}" type="presParOf" srcId="{CE7A530B-617C-4E14-8380-880F0ACF7477}" destId="{12A17D0F-AE43-4460-8248-4D36528992D5}" srcOrd="0" destOrd="0" presId="urn:microsoft.com/office/officeart/2018/5/layout/IconCircleLabelList"/>
    <dgm:cxn modelId="{996DF6AC-CF97-473E-ABA3-9A5A23B29D2E}" type="presParOf" srcId="{CE7A530B-617C-4E14-8380-880F0ACF7477}" destId="{7AA2B356-6914-41F4-96E4-2110E71C8F10}" srcOrd="1" destOrd="0" presId="urn:microsoft.com/office/officeart/2018/5/layout/IconCircleLabelList"/>
    <dgm:cxn modelId="{9EB79EE4-8369-420B-90C8-E78A8E0A3741}" type="presParOf" srcId="{CE7A530B-617C-4E14-8380-880F0ACF7477}" destId="{CB8F88EB-3ADB-4BAD-9D9D-FC8B0F00957A}" srcOrd="2" destOrd="0" presId="urn:microsoft.com/office/officeart/2018/5/layout/IconCircleLabelList"/>
    <dgm:cxn modelId="{8D73DCBF-3EF4-4F86-A9EB-5D9EA4134BC4}" type="presParOf" srcId="{CE7A530B-617C-4E14-8380-880F0ACF7477}" destId="{2F88B3C0-4223-46D5-A214-4B316620512A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5/8/layout/default" loCatId="list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 anchor="ctr"/>
        <a:lstStyle/>
        <a:p>
          <a:pPr algn="ctr" rtl="0">
            <a:buNone/>
            <a:defRPr b="1"/>
          </a:pPr>
          <a:r>
            <a:rPr lang="de-AT" sz="1600" dirty="0"/>
            <a:t>Nachweis der Dateizustellung </a:t>
          </a:r>
          <a:br>
            <a:rPr lang="de-AT" sz="1600" dirty="0"/>
          </a:br>
          <a:r>
            <a:rPr lang="de-AT" sz="1600" dirty="0"/>
            <a:t>(für SLAs)</a:t>
          </a:r>
          <a:endParaRPr lang="de-DE" sz="1600" b="1" i="0" u="none" strike="noStrike" cap="none" baseline="0" noProof="0" dirty="0"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8E8B2181-C037-4D75-8033-1E41AB7B30D9}">
      <dgm:prSet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de-AT" sz="1600" dirty="0"/>
            <a:t>Sicherheits- und Verschlüsselungsfunktionen senken das Risiko für Unterbrechungen des Geschäftsbetriebs</a:t>
          </a:r>
        </a:p>
      </dgm:t>
    </dgm:pt>
    <dgm:pt modelId="{161F069D-C0E3-4615-9B72-DBE82FE59062}" type="parTrans" cxnId="{19E7D521-4343-440B-9239-2BDCCB7D069C}">
      <dgm:prSet/>
      <dgm:spPr/>
      <dgm:t>
        <a:bodyPr/>
        <a:lstStyle/>
        <a:p>
          <a:endParaRPr lang="de-AT"/>
        </a:p>
      </dgm:t>
    </dgm:pt>
    <dgm:pt modelId="{65B0F164-051D-44B5-BE94-A2653ED9C8C2}" type="sibTrans" cxnId="{19E7D521-4343-440B-9239-2BDCCB7D069C}">
      <dgm:prSet/>
      <dgm:spPr/>
      <dgm:t>
        <a:bodyPr/>
        <a:lstStyle/>
        <a:p>
          <a:endParaRPr lang="de-AT"/>
        </a:p>
      </dgm:t>
    </dgm:pt>
    <dgm:pt modelId="{D975AB65-E639-4D63-A287-AF07000D754F}">
      <dgm:prSet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de-AT" sz="1600" dirty="0"/>
            <a:t>Engmaschige Dateikontrolle unterstützt Compliance</a:t>
          </a:r>
        </a:p>
      </dgm:t>
    </dgm:pt>
    <dgm:pt modelId="{D126F1A3-D39A-4C05-B473-838504316EAA}" type="parTrans" cxnId="{C917F7FF-2EEC-497E-968C-4906A7F7B9FF}">
      <dgm:prSet/>
      <dgm:spPr/>
      <dgm:t>
        <a:bodyPr/>
        <a:lstStyle/>
        <a:p>
          <a:endParaRPr lang="de-AT"/>
        </a:p>
      </dgm:t>
    </dgm:pt>
    <dgm:pt modelId="{FC13A5EC-A377-4BE3-9C64-150CD4CB1113}" type="sibTrans" cxnId="{C917F7FF-2EEC-497E-968C-4906A7F7B9FF}">
      <dgm:prSet/>
      <dgm:spPr/>
      <dgm:t>
        <a:bodyPr/>
        <a:lstStyle/>
        <a:p>
          <a:endParaRPr lang="de-AT"/>
        </a:p>
      </dgm:t>
    </dgm:pt>
    <dgm:pt modelId="{3C7E6E83-2B3C-4659-B86C-D8545572EB1E}">
      <dgm:prSet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de-AT" sz="1600" dirty="0"/>
            <a:t>Dateikomprimierung senkt Kosten</a:t>
          </a:r>
        </a:p>
      </dgm:t>
    </dgm:pt>
    <dgm:pt modelId="{045A2B98-4FD0-4787-835B-7757A0A6DAE3}" type="parTrans" cxnId="{0044FFDE-127C-40B1-9FE7-2C066BA4C97F}">
      <dgm:prSet/>
      <dgm:spPr/>
      <dgm:t>
        <a:bodyPr/>
        <a:lstStyle/>
        <a:p>
          <a:endParaRPr lang="de-AT"/>
        </a:p>
      </dgm:t>
    </dgm:pt>
    <dgm:pt modelId="{CE2E67D8-B480-4840-8204-59001975DD11}" type="sibTrans" cxnId="{0044FFDE-127C-40B1-9FE7-2C066BA4C97F}">
      <dgm:prSet/>
      <dgm:spPr/>
      <dgm:t>
        <a:bodyPr/>
        <a:lstStyle/>
        <a:p>
          <a:endParaRPr lang="de-AT"/>
        </a:p>
      </dgm:t>
    </dgm:pt>
    <dgm:pt modelId="{577EF57C-1F24-4251-8069-C388B45CB025}">
      <dgm:prSet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de-AT" sz="1600" dirty="0"/>
            <a:t>Dateitransfers laufen 25-mal schneller als bei herkömmlichen Methoden</a:t>
          </a:r>
        </a:p>
      </dgm:t>
    </dgm:pt>
    <dgm:pt modelId="{ECF585B2-5D4B-431C-A530-2EDEF1555158}" type="parTrans" cxnId="{62514F5A-9541-4C49-8526-6303D0BBAB90}">
      <dgm:prSet/>
      <dgm:spPr/>
      <dgm:t>
        <a:bodyPr/>
        <a:lstStyle/>
        <a:p>
          <a:endParaRPr lang="de-AT"/>
        </a:p>
      </dgm:t>
    </dgm:pt>
    <dgm:pt modelId="{6248A654-050E-4B43-B677-BC13F41235CE}" type="sibTrans" cxnId="{62514F5A-9541-4C49-8526-6303D0BBAB90}">
      <dgm:prSet/>
      <dgm:spPr/>
      <dgm:t>
        <a:bodyPr/>
        <a:lstStyle/>
        <a:p>
          <a:endParaRPr lang="de-AT"/>
        </a:p>
      </dgm:t>
    </dgm:pt>
    <dgm:pt modelId="{AEC6BEA4-9FC0-4854-8405-E48A9A9A39A3}">
      <dgm:prSet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de-AT" sz="1600" dirty="0"/>
            <a:t>Kombination der B2B-Integration, </a:t>
          </a:r>
          <a:r>
            <a:rPr lang="de-AT" sz="1600" dirty="0" err="1"/>
            <a:t>Managed</a:t>
          </a:r>
          <a:r>
            <a:rPr lang="de-AT" sz="1600" dirty="0"/>
            <a:t> File-Transfer und Anwendungsintegration in einer digitalen Plattform</a:t>
          </a:r>
        </a:p>
      </dgm:t>
    </dgm:pt>
    <dgm:pt modelId="{278E0D20-5202-4075-B96E-9CAB52A0D042}" type="parTrans" cxnId="{F394B959-C1AA-4016-BFBF-49ABAA1EAEDA}">
      <dgm:prSet/>
      <dgm:spPr/>
      <dgm:t>
        <a:bodyPr/>
        <a:lstStyle/>
        <a:p>
          <a:endParaRPr lang="de-AT"/>
        </a:p>
      </dgm:t>
    </dgm:pt>
    <dgm:pt modelId="{567714A8-8CD0-4546-8C25-F4B4D9FFAE27}" type="sibTrans" cxnId="{F394B959-C1AA-4016-BFBF-49ABAA1EAEDA}">
      <dgm:prSet/>
      <dgm:spPr/>
      <dgm:t>
        <a:bodyPr/>
        <a:lstStyle/>
        <a:p>
          <a:endParaRPr lang="de-AT"/>
        </a:p>
      </dgm:t>
    </dgm:pt>
    <dgm:pt modelId="{FAB6404C-EDF9-462B-B2DA-A8036FE96832}" type="pres">
      <dgm:prSet presAssocID="{23A4CF80-68AA-424B-8F8A-88D2F4D4C080}" presName="diagram" presStyleCnt="0">
        <dgm:presLayoutVars>
          <dgm:dir/>
          <dgm:resizeHandles val="exact"/>
        </dgm:presLayoutVars>
      </dgm:prSet>
      <dgm:spPr/>
    </dgm:pt>
    <dgm:pt modelId="{C0945875-17F9-465D-8728-0580F2149B0D}" type="pres">
      <dgm:prSet presAssocID="{1579B090-B57A-4234-8F40-245EAA5E4AC9}" presName="node" presStyleLbl="node1" presStyleIdx="0" presStyleCnt="6">
        <dgm:presLayoutVars>
          <dgm:bulletEnabled val="1"/>
        </dgm:presLayoutVars>
      </dgm:prSet>
      <dgm:spPr/>
    </dgm:pt>
    <dgm:pt modelId="{FDC8A524-E43B-45BB-BC51-CF2F9A47C456}" type="pres">
      <dgm:prSet presAssocID="{704471F8-5E0D-45EC-8F7C-33AD28A4D654}" presName="sibTrans" presStyleCnt="0"/>
      <dgm:spPr/>
    </dgm:pt>
    <dgm:pt modelId="{4E83C278-8B7A-41D8-BAA0-A95188B9E0A1}" type="pres">
      <dgm:prSet presAssocID="{8E8B2181-C037-4D75-8033-1E41AB7B30D9}" presName="node" presStyleLbl="node1" presStyleIdx="1" presStyleCnt="6">
        <dgm:presLayoutVars>
          <dgm:bulletEnabled val="1"/>
        </dgm:presLayoutVars>
      </dgm:prSet>
      <dgm:spPr/>
    </dgm:pt>
    <dgm:pt modelId="{89985965-7867-469A-A64E-432AECCB08F8}" type="pres">
      <dgm:prSet presAssocID="{65B0F164-051D-44B5-BE94-A2653ED9C8C2}" presName="sibTrans" presStyleCnt="0"/>
      <dgm:spPr/>
    </dgm:pt>
    <dgm:pt modelId="{ABA4BCE1-D373-4915-BA08-6C3B432FF7B1}" type="pres">
      <dgm:prSet presAssocID="{D975AB65-E639-4D63-A287-AF07000D754F}" presName="node" presStyleLbl="node1" presStyleIdx="2" presStyleCnt="6">
        <dgm:presLayoutVars>
          <dgm:bulletEnabled val="1"/>
        </dgm:presLayoutVars>
      </dgm:prSet>
      <dgm:spPr/>
    </dgm:pt>
    <dgm:pt modelId="{37C10C43-0D90-4D66-BEA8-B8D282CDA86B}" type="pres">
      <dgm:prSet presAssocID="{FC13A5EC-A377-4BE3-9C64-150CD4CB1113}" presName="sibTrans" presStyleCnt="0"/>
      <dgm:spPr/>
    </dgm:pt>
    <dgm:pt modelId="{C731F115-1E5B-48D1-A383-95F10CC92785}" type="pres">
      <dgm:prSet presAssocID="{3C7E6E83-2B3C-4659-B86C-D8545572EB1E}" presName="node" presStyleLbl="node1" presStyleIdx="3" presStyleCnt="6">
        <dgm:presLayoutVars>
          <dgm:bulletEnabled val="1"/>
        </dgm:presLayoutVars>
      </dgm:prSet>
      <dgm:spPr/>
    </dgm:pt>
    <dgm:pt modelId="{2193216C-31C1-402C-9AF3-64BAF01B28B6}" type="pres">
      <dgm:prSet presAssocID="{CE2E67D8-B480-4840-8204-59001975DD11}" presName="sibTrans" presStyleCnt="0"/>
      <dgm:spPr/>
    </dgm:pt>
    <dgm:pt modelId="{94AE3615-F5EF-4DED-AC1B-6C78FFE9420D}" type="pres">
      <dgm:prSet presAssocID="{577EF57C-1F24-4251-8069-C388B45CB025}" presName="node" presStyleLbl="node1" presStyleIdx="4" presStyleCnt="6">
        <dgm:presLayoutVars>
          <dgm:bulletEnabled val="1"/>
        </dgm:presLayoutVars>
      </dgm:prSet>
      <dgm:spPr/>
    </dgm:pt>
    <dgm:pt modelId="{390923D5-9523-4E0C-A57F-8BFBF322351E}" type="pres">
      <dgm:prSet presAssocID="{6248A654-050E-4B43-B677-BC13F41235CE}" presName="sibTrans" presStyleCnt="0"/>
      <dgm:spPr/>
    </dgm:pt>
    <dgm:pt modelId="{7B24547F-B814-45F6-8804-B9EB63293AE1}" type="pres">
      <dgm:prSet presAssocID="{AEC6BEA4-9FC0-4854-8405-E48A9A9A39A3}" presName="node" presStyleLbl="node1" presStyleIdx="5" presStyleCnt="6">
        <dgm:presLayoutVars>
          <dgm:bulletEnabled val="1"/>
        </dgm:presLayoutVars>
      </dgm:prSet>
      <dgm:spPr/>
    </dgm:pt>
  </dgm:ptLst>
  <dgm:cxnLst>
    <dgm:cxn modelId="{19E7D521-4343-440B-9239-2BDCCB7D069C}" srcId="{23A4CF80-68AA-424B-8F8A-88D2F4D4C080}" destId="{8E8B2181-C037-4D75-8033-1E41AB7B30D9}" srcOrd="1" destOrd="0" parTransId="{161F069D-C0E3-4615-9B72-DBE82FE59062}" sibTransId="{65B0F164-051D-44B5-BE94-A2653ED9C8C2}"/>
    <dgm:cxn modelId="{D40AD434-014A-4162-AB54-677819DD59AF}" type="presOf" srcId="{8E8B2181-C037-4D75-8033-1E41AB7B30D9}" destId="{4E83C278-8B7A-41D8-BAA0-A95188B9E0A1}" srcOrd="0" destOrd="0" presId="urn:microsoft.com/office/officeart/2005/8/layout/default"/>
    <dgm:cxn modelId="{E48DF15E-905A-4D7D-85F5-47DC80E2BA3D}" type="presOf" srcId="{1579B090-B57A-4234-8F40-245EAA5E4AC9}" destId="{C0945875-17F9-465D-8728-0580F2149B0D}" srcOrd="0" destOrd="0" presId="urn:microsoft.com/office/officeart/2005/8/layout/default"/>
    <dgm:cxn modelId="{A37CCE47-6831-44BB-A095-EFAA0A8E0ADD}" type="presOf" srcId="{D975AB65-E639-4D63-A287-AF07000D754F}" destId="{ABA4BCE1-D373-4915-BA08-6C3B432FF7B1}" srcOrd="0" destOrd="0" presId="urn:microsoft.com/office/officeart/2005/8/layout/default"/>
    <dgm:cxn modelId="{941E334C-9CF2-434B-8649-94261E99C137}" type="presOf" srcId="{23A4CF80-68AA-424B-8F8A-88D2F4D4C080}" destId="{FAB6404C-EDF9-462B-B2DA-A8036FE96832}" srcOrd="0" destOrd="0" presId="urn:microsoft.com/office/officeart/2005/8/layout/default"/>
    <dgm:cxn modelId="{F394B959-C1AA-4016-BFBF-49ABAA1EAEDA}" srcId="{23A4CF80-68AA-424B-8F8A-88D2F4D4C080}" destId="{AEC6BEA4-9FC0-4854-8405-E48A9A9A39A3}" srcOrd="5" destOrd="0" parTransId="{278E0D20-5202-4075-B96E-9CAB52A0D042}" sibTransId="{567714A8-8CD0-4546-8C25-F4B4D9FFAE27}"/>
    <dgm:cxn modelId="{62514F5A-9541-4C49-8526-6303D0BBAB90}" srcId="{23A4CF80-68AA-424B-8F8A-88D2F4D4C080}" destId="{577EF57C-1F24-4251-8069-C388B45CB025}" srcOrd="4" destOrd="0" parTransId="{ECF585B2-5D4B-431C-A530-2EDEF1555158}" sibTransId="{6248A654-050E-4B43-B677-BC13F41235CE}"/>
    <dgm:cxn modelId="{74FB1A96-7188-4059-B73F-6C3A9BE84268}" type="presOf" srcId="{3C7E6E83-2B3C-4659-B86C-D8545572EB1E}" destId="{C731F115-1E5B-48D1-A383-95F10CC92785}" srcOrd="0" destOrd="0" presId="urn:microsoft.com/office/officeart/2005/8/layout/default"/>
    <dgm:cxn modelId="{0044FFDE-127C-40B1-9FE7-2C066BA4C97F}" srcId="{23A4CF80-68AA-424B-8F8A-88D2F4D4C080}" destId="{3C7E6E83-2B3C-4659-B86C-D8545572EB1E}" srcOrd="3" destOrd="0" parTransId="{045A2B98-4FD0-4787-835B-7757A0A6DAE3}" sibTransId="{CE2E67D8-B480-4840-8204-59001975DD11}"/>
    <dgm:cxn modelId="{60DD4BE5-D7E1-45F9-9476-141550FFD849}" type="presOf" srcId="{AEC6BEA4-9FC0-4854-8405-E48A9A9A39A3}" destId="{7B24547F-B814-45F6-8804-B9EB63293AE1}" srcOrd="0" destOrd="0" presId="urn:microsoft.com/office/officeart/2005/8/layout/default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B9EF0DFA-6C90-4398-AE27-D23F956DF48C}" type="presOf" srcId="{577EF57C-1F24-4251-8069-C388B45CB025}" destId="{94AE3615-F5EF-4DED-AC1B-6C78FFE9420D}" srcOrd="0" destOrd="0" presId="urn:microsoft.com/office/officeart/2005/8/layout/default"/>
    <dgm:cxn modelId="{C917F7FF-2EEC-497E-968C-4906A7F7B9FF}" srcId="{23A4CF80-68AA-424B-8F8A-88D2F4D4C080}" destId="{D975AB65-E639-4D63-A287-AF07000D754F}" srcOrd="2" destOrd="0" parTransId="{D126F1A3-D39A-4C05-B473-838504316EAA}" sibTransId="{FC13A5EC-A377-4BE3-9C64-150CD4CB1113}"/>
    <dgm:cxn modelId="{8DBC4100-43C9-4A5E-B558-F8944F544467}" type="presParOf" srcId="{FAB6404C-EDF9-462B-B2DA-A8036FE96832}" destId="{C0945875-17F9-465D-8728-0580F2149B0D}" srcOrd="0" destOrd="0" presId="urn:microsoft.com/office/officeart/2005/8/layout/default"/>
    <dgm:cxn modelId="{F8E1FB59-324E-4F83-B30E-76CB4F3F9CE0}" type="presParOf" srcId="{FAB6404C-EDF9-462B-B2DA-A8036FE96832}" destId="{FDC8A524-E43B-45BB-BC51-CF2F9A47C456}" srcOrd="1" destOrd="0" presId="urn:microsoft.com/office/officeart/2005/8/layout/default"/>
    <dgm:cxn modelId="{D8E09A25-453F-45B3-A6D2-3E3412013378}" type="presParOf" srcId="{FAB6404C-EDF9-462B-B2DA-A8036FE96832}" destId="{4E83C278-8B7A-41D8-BAA0-A95188B9E0A1}" srcOrd="2" destOrd="0" presId="urn:microsoft.com/office/officeart/2005/8/layout/default"/>
    <dgm:cxn modelId="{4A1A7850-1F2C-4738-85ED-0905A6483295}" type="presParOf" srcId="{FAB6404C-EDF9-462B-B2DA-A8036FE96832}" destId="{89985965-7867-469A-A64E-432AECCB08F8}" srcOrd="3" destOrd="0" presId="urn:microsoft.com/office/officeart/2005/8/layout/default"/>
    <dgm:cxn modelId="{7ECD6A41-24F4-4235-BE59-31B239BB39BD}" type="presParOf" srcId="{FAB6404C-EDF9-462B-B2DA-A8036FE96832}" destId="{ABA4BCE1-D373-4915-BA08-6C3B432FF7B1}" srcOrd="4" destOrd="0" presId="urn:microsoft.com/office/officeart/2005/8/layout/default"/>
    <dgm:cxn modelId="{B4167B12-3D38-461D-B4B9-658603668712}" type="presParOf" srcId="{FAB6404C-EDF9-462B-B2DA-A8036FE96832}" destId="{37C10C43-0D90-4D66-BEA8-B8D282CDA86B}" srcOrd="5" destOrd="0" presId="urn:microsoft.com/office/officeart/2005/8/layout/default"/>
    <dgm:cxn modelId="{1787443A-5E9B-412A-B4D8-33298C02C2C7}" type="presParOf" srcId="{FAB6404C-EDF9-462B-B2DA-A8036FE96832}" destId="{C731F115-1E5B-48D1-A383-95F10CC92785}" srcOrd="6" destOrd="0" presId="urn:microsoft.com/office/officeart/2005/8/layout/default"/>
    <dgm:cxn modelId="{DE637B15-42D7-4CBE-ADC5-27C3CC70ADE2}" type="presParOf" srcId="{FAB6404C-EDF9-462B-B2DA-A8036FE96832}" destId="{2193216C-31C1-402C-9AF3-64BAF01B28B6}" srcOrd="7" destOrd="0" presId="urn:microsoft.com/office/officeart/2005/8/layout/default"/>
    <dgm:cxn modelId="{400ADA58-357E-42C2-8234-486200792E74}" type="presParOf" srcId="{FAB6404C-EDF9-462B-B2DA-A8036FE96832}" destId="{94AE3615-F5EF-4DED-AC1B-6C78FFE9420D}" srcOrd="8" destOrd="0" presId="urn:microsoft.com/office/officeart/2005/8/layout/default"/>
    <dgm:cxn modelId="{10F4443E-AB7F-43F7-88B7-4D7DE5A9FE86}" type="presParOf" srcId="{FAB6404C-EDF9-462B-B2DA-A8036FE96832}" destId="{390923D5-9523-4E0C-A57F-8BFBF322351E}" srcOrd="9" destOrd="0" presId="urn:microsoft.com/office/officeart/2005/8/layout/default"/>
    <dgm:cxn modelId="{C7B8C273-DDD7-458F-B01E-92573C3654AF}" type="presParOf" srcId="{FAB6404C-EDF9-462B-B2DA-A8036FE96832}" destId="{7B24547F-B814-45F6-8804-B9EB63293AE1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webMethods Adapters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Integriert ohne Programmierung vorhandene Anwendungen, beispielsweise SAP® und .NET. Wird zusammen mit dem 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webMethods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 Integration Server eingesetzt. </a:t>
          </a:r>
          <a:endParaRPr lang="de-DE" sz="28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694D98D6-F261-4A65-A873-982AED2CC0AC}">
      <dgm:prSet custT="1"/>
      <dgm:spPr/>
      <dgm:t>
        <a:bodyPr/>
        <a:lstStyle/>
        <a:p>
          <a:pPr algn="l" rtl="0">
            <a:lnSpc>
              <a:spcPct val="100000"/>
            </a:lnSpc>
          </a:pPr>
          <a:endParaRPr lang="de-AT" sz="2800" dirty="0">
            <a:solidFill>
              <a:schemeClr val="accent3">
                <a:lumMod val="50000"/>
              </a:schemeClr>
            </a:solidFill>
          </a:endParaRPr>
        </a:p>
      </dgm:t>
    </dgm:pt>
    <dgm:pt modelId="{EA8B7A06-508C-4F31-9E24-A2BAAAFC57AC}" type="parTrans" cxnId="{F355C155-6257-4B3F-A8B4-35988DF2D479}">
      <dgm:prSet/>
      <dgm:spPr/>
      <dgm:t>
        <a:bodyPr/>
        <a:lstStyle/>
        <a:p>
          <a:endParaRPr lang="de-AT"/>
        </a:p>
      </dgm:t>
    </dgm:pt>
    <dgm:pt modelId="{F62844D3-E8D9-4CB5-A209-D7E5AFB5F717}" type="sibTrans" cxnId="{F355C155-6257-4B3F-A8B4-35988DF2D479}">
      <dgm:prSet/>
      <dgm:spPr/>
      <dgm:t>
        <a:bodyPr/>
        <a:lstStyle/>
        <a:p>
          <a:endParaRPr lang="de-AT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3B111F14-60C5-4C5B-8C64-62ED285C5B58}" type="presOf" srcId="{694D98D6-F261-4A65-A873-982AED2CC0AC}" destId="{B3BBA7A7-B96C-479D-9799-522ABDEC9D7D}" srcOrd="0" destOrd="1" presId="urn:microsoft.com/office/officeart/2008/layout/IncreasingCircleProcess"/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F355C155-6257-4B3F-A8B4-35988DF2D479}" srcId="{1579B090-B57A-4234-8F40-245EAA5E4AC9}" destId="{694D98D6-F261-4A65-A873-982AED2CC0AC}" srcOrd="1" destOrd="0" parTransId="{EA8B7A06-508C-4F31-9E24-A2BAAAFC57AC}" sibTransId="{F62844D3-E8D9-4CB5-A209-D7E5AFB5F717}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webMethods </a:t>
          </a:r>
          <a:r>
            <a:rPr lang="de-AT" sz="3200" b="1" i="0" u="none" strike="noStrike" cap="none" baseline="0" noProof="0" dirty="0" err="1">
              <a:solidFill>
                <a:srgbClr val="496875"/>
              </a:solidFill>
              <a:latin typeface="Franklin Gothic Book"/>
            </a:rPr>
            <a:t>AgileApps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Entwicklung prozessgesteuerter situativer Anwendungen und Case-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Managment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-Lösungen mit Low-Code-Funktionalitäten, 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Intefration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 von RPA und KI, die flexibel und schnell auf Markt- und Kundenanforderungen reagieren.</a:t>
          </a:r>
          <a:endParaRPr lang="de-DE" sz="28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694D98D6-F261-4A65-A873-982AED2CC0AC}">
      <dgm:prSet custT="1"/>
      <dgm:spPr/>
      <dgm:t>
        <a:bodyPr/>
        <a:lstStyle/>
        <a:p>
          <a:pPr algn="l" rtl="0">
            <a:lnSpc>
              <a:spcPct val="100000"/>
            </a:lnSpc>
          </a:pPr>
          <a:endParaRPr lang="de-AT" sz="2800" dirty="0">
            <a:solidFill>
              <a:schemeClr val="accent3">
                <a:lumMod val="50000"/>
              </a:schemeClr>
            </a:solidFill>
          </a:endParaRPr>
        </a:p>
      </dgm:t>
    </dgm:pt>
    <dgm:pt modelId="{EA8B7A06-508C-4F31-9E24-A2BAAAFC57AC}" type="parTrans" cxnId="{F355C155-6257-4B3F-A8B4-35988DF2D479}">
      <dgm:prSet/>
      <dgm:spPr/>
      <dgm:t>
        <a:bodyPr/>
        <a:lstStyle/>
        <a:p>
          <a:endParaRPr lang="de-AT"/>
        </a:p>
      </dgm:t>
    </dgm:pt>
    <dgm:pt modelId="{F62844D3-E8D9-4CB5-A209-D7E5AFB5F717}" type="sibTrans" cxnId="{F355C155-6257-4B3F-A8B4-35988DF2D479}">
      <dgm:prSet/>
      <dgm:spPr/>
      <dgm:t>
        <a:bodyPr/>
        <a:lstStyle/>
        <a:p>
          <a:endParaRPr lang="de-AT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3B111F14-60C5-4C5B-8C64-62ED285C5B58}" type="presOf" srcId="{694D98D6-F261-4A65-A873-982AED2CC0AC}" destId="{B3BBA7A7-B96C-479D-9799-522ABDEC9D7D}" srcOrd="0" destOrd="1" presId="urn:microsoft.com/office/officeart/2008/layout/IncreasingCircleProcess"/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F355C155-6257-4B3F-A8B4-35988DF2D479}" srcId="{1579B090-B57A-4234-8F40-245EAA5E4AC9}" destId="{694D98D6-F261-4A65-A873-982AED2CC0AC}" srcOrd="1" destOrd="0" parTransId="{EA8B7A06-508C-4F31-9E24-A2BAAAFC57AC}" sibTransId="{F62844D3-E8D9-4CB5-A209-D7E5AFB5F717}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de-AT" sz="3200" b="1" i="0" u="none" strike="noStrike" cap="none" baseline="0" noProof="0" dirty="0" err="1">
              <a:solidFill>
                <a:srgbClr val="496875"/>
              </a:solidFill>
              <a:latin typeface="Franklin Gothic Book"/>
            </a:rPr>
            <a:t>webMethods</a:t>
          </a: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 API Gateway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de-DE" sz="2800" dirty="0">
              <a:solidFill>
                <a:schemeClr val="accent3">
                  <a:lumMod val="50000"/>
                </a:schemeClr>
              </a:solidFill>
              <a:latin typeface="Franklin Gothic Book"/>
            </a:rPr>
            <a:t>Sichere Bereitstellung von APIs an Entwickler, Partner und API-Nutzer für Web-, Mobil- und IoT-Anwendungen. Ermöglicht einfache API-Entwicklung, SLA-Definition, API-Veröffentlichung, Zero Trust Anwendungen. Ermöglicht einfache API-Entwicklung, SLA-Definition, API-Veröffentlichung, Zero Trust Security, erweitertes Traffic Management sowie Monitoring und Analytics über das 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  <a:latin typeface="Franklin Gothic Book"/>
            </a:rPr>
            <a:t>webMethods</a:t>
          </a:r>
          <a:r>
            <a:rPr lang="de-DE" sz="2800" dirty="0">
              <a:solidFill>
                <a:schemeClr val="accent3">
                  <a:lumMod val="50000"/>
                </a:schemeClr>
              </a:solidFill>
              <a:latin typeface="Franklin Gothic Book"/>
            </a:rPr>
            <a:t> API-Portal.</a:t>
          </a: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webMethods API Portal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Bereitstellung von REST- und SOAP-APIs an interne und externe Entwickler mit Self-Service-Management, Analyse des Nutzerverhaltens und Portalnutzung. Über 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webMethods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 API Cloud auch als 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gehosteter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 Service verfügbar – inklusive Lifecycle-Management und Multi-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Tenant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-Unterstützung</a:t>
          </a:r>
          <a:endParaRPr lang="de-DE" sz="28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694D98D6-F261-4A65-A873-982AED2CC0AC}">
      <dgm:prSet custT="1"/>
      <dgm:spPr/>
      <dgm:t>
        <a:bodyPr/>
        <a:lstStyle/>
        <a:p>
          <a:pPr algn="l" rtl="0">
            <a:lnSpc>
              <a:spcPct val="100000"/>
            </a:lnSpc>
          </a:pPr>
          <a:endParaRPr lang="de-AT" sz="2800" dirty="0">
            <a:solidFill>
              <a:schemeClr val="accent3">
                <a:lumMod val="50000"/>
              </a:schemeClr>
            </a:solidFill>
          </a:endParaRPr>
        </a:p>
      </dgm:t>
    </dgm:pt>
    <dgm:pt modelId="{EA8B7A06-508C-4F31-9E24-A2BAAAFC57AC}" type="parTrans" cxnId="{F355C155-6257-4B3F-A8B4-35988DF2D479}">
      <dgm:prSet/>
      <dgm:spPr/>
      <dgm:t>
        <a:bodyPr/>
        <a:lstStyle/>
        <a:p>
          <a:endParaRPr lang="de-AT"/>
        </a:p>
      </dgm:t>
    </dgm:pt>
    <dgm:pt modelId="{F62844D3-E8D9-4CB5-A209-D7E5AFB5F717}" type="sibTrans" cxnId="{F355C155-6257-4B3F-A8B4-35988DF2D479}">
      <dgm:prSet/>
      <dgm:spPr/>
      <dgm:t>
        <a:bodyPr/>
        <a:lstStyle/>
        <a:p>
          <a:endParaRPr lang="de-AT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3B111F14-60C5-4C5B-8C64-62ED285C5B58}" type="presOf" srcId="{694D98D6-F261-4A65-A873-982AED2CC0AC}" destId="{B3BBA7A7-B96C-479D-9799-522ABDEC9D7D}" srcOrd="0" destOrd="1" presId="urn:microsoft.com/office/officeart/2008/layout/IncreasingCircleProcess"/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F355C155-6257-4B3F-A8B4-35988DF2D479}" srcId="{1579B090-B57A-4234-8F40-245EAA5E4AC9}" destId="{694D98D6-F261-4A65-A873-982AED2CC0AC}" srcOrd="1" destOrd="0" parTransId="{EA8B7A06-508C-4F31-9E24-A2BAAAFC57AC}" sibTransId="{F62844D3-E8D9-4CB5-A209-D7E5AFB5F717}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webMethods </a:t>
          </a:r>
          <a:r>
            <a:rPr lang="de-AT" sz="3200" b="1" i="0" u="none" strike="noStrike" cap="none" baseline="0" noProof="0" dirty="0" err="1">
              <a:solidFill>
                <a:srgbClr val="496875"/>
              </a:solidFill>
              <a:latin typeface="Franklin Gothic Book"/>
            </a:rPr>
            <a:t>ApplinX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Transformiert bildschirmgestützte Programme in moderne, 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responisve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 Web-Oberflächen ohne Änderung des bestehenden Codes – mit erweiterter API-Integration und Cloud-Unterstützung.</a:t>
          </a:r>
          <a:endParaRPr lang="de-DE" sz="28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694D98D6-F261-4A65-A873-982AED2CC0AC}">
      <dgm:prSet custT="1"/>
      <dgm:spPr/>
      <dgm:t>
        <a:bodyPr/>
        <a:lstStyle/>
        <a:p>
          <a:pPr algn="l" rtl="0">
            <a:lnSpc>
              <a:spcPct val="100000"/>
            </a:lnSpc>
          </a:pPr>
          <a:endParaRPr lang="de-AT" sz="2800" dirty="0">
            <a:solidFill>
              <a:schemeClr val="accent3">
                <a:lumMod val="50000"/>
              </a:schemeClr>
            </a:solidFill>
          </a:endParaRPr>
        </a:p>
      </dgm:t>
    </dgm:pt>
    <dgm:pt modelId="{EA8B7A06-508C-4F31-9E24-A2BAAAFC57AC}" type="parTrans" cxnId="{F355C155-6257-4B3F-A8B4-35988DF2D479}">
      <dgm:prSet/>
      <dgm:spPr/>
      <dgm:t>
        <a:bodyPr/>
        <a:lstStyle/>
        <a:p>
          <a:endParaRPr lang="de-AT"/>
        </a:p>
      </dgm:t>
    </dgm:pt>
    <dgm:pt modelId="{F62844D3-E8D9-4CB5-A209-D7E5AFB5F717}" type="sibTrans" cxnId="{F355C155-6257-4B3F-A8B4-35988DF2D479}">
      <dgm:prSet/>
      <dgm:spPr/>
      <dgm:t>
        <a:bodyPr/>
        <a:lstStyle/>
        <a:p>
          <a:endParaRPr lang="de-AT"/>
        </a:p>
      </dgm:t>
    </dgm:pt>
    <dgm:pt modelId="{57B7F749-F2E9-4601-BB32-47A3B641E142}">
      <dgm:prSet custT="1"/>
      <dgm:spPr/>
      <dgm:t>
        <a:bodyPr/>
        <a:lstStyle/>
        <a:p>
          <a:pPr algn="l" rtl="0">
            <a:lnSpc>
              <a:spcPct val="100000"/>
            </a:lnSpc>
          </a:pPr>
          <a:endParaRPr lang="de-AT" sz="2800" dirty="0">
            <a:solidFill>
              <a:schemeClr val="accent3">
                <a:lumMod val="50000"/>
              </a:schemeClr>
            </a:solidFill>
          </a:endParaRPr>
        </a:p>
      </dgm:t>
    </dgm:pt>
    <dgm:pt modelId="{812350B5-4B3C-4AF5-A1A9-4ED3BE5B8B56}" type="parTrans" cxnId="{BEA684FC-8C4D-4F9C-8CE3-5762A96A68C6}">
      <dgm:prSet/>
      <dgm:spPr/>
      <dgm:t>
        <a:bodyPr/>
        <a:lstStyle/>
        <a:p>
          <a:endParaRPr lang="de-AT"/>
        </a:p>
      </dgm:t>
    </dgm:pt>
    <dgm:pt modelId="{84D5F9B6-AFB2-4537-8A71-8E495FD789FF}" type="sibTrans" cxnId="{BEA684FC-8C4D-4F9C-8CE3-5762A96A68C6}">
      <dgm:prSet/>
      <dgm:spPr/>
      <dgm:t>
        <a:bodyPr/>
        <a:lstStyle/>
        <a:p>
          <a:endParaRPr lang="de-AT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3B111F14-60C5-4C5B-8C64-62ED285C5B58}" type="presOf" srcId="{694D98D6-F261-4A65-A873-982AED2CC0AC}" destId="{B3BBA7A7-B96C-479D-9799-522ABDEC9D7D}" srcOrd="0" destOrd="2" presId="urn:microsoft.com/office/officeart/2008/layout/IncreasingCircleProcess"/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F355C155-6257-4B3F-A8B4-35988DF2D479}" srcId="{1579B090-B57A-4234-8F40-245EAA5E4AC9}" destId="{694D98D6-F261-4A65-A873-982AED2CC0AC}" srcOrd="2" destOrd="0" parTransId="{EA8B7A06-508C-4F31-9E24-A2BAAAFC57AC}" sibTransId="{F62844D3-E8D9-4CB5-A209-D7E5AFB5F717}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096955D4-A8AD-4588-8A9A-68CA0E2A29CB}" type="presOf" srcId="{57B7F749-F2E9-4601-BB32-47A3B641E142}" destId="{B3BBA7A7-B96C-479D-9799-522ABDEC9D7D}" srcOrd="0" destOrd="1" presId="urn:microsoft.com/office/officeart/2008/layout/IncreasingCircleProcess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BEA684FC-8C4D-4F9C-8CE3-5762A96A68C6}" srcId="{1579B090-B57A-4234-8F40-245EAA5E4AC9}" destId="{57B7F749-F2E9-4601-BB32-47A3B641E142}" srcOrd="1" destOrd="0" parTransId="{812350B5-4B3C-4AF5-A1A9-4ED3BE5B8B56}" sibTransId="{84D5F9B6-AFB2-4537-8A71-8E495FD789FF}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en-US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webMethods Business Process </a:t>
          </a:r>
          <a:br>
            <a:rPr lang="en-US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</a:br>
          <a:r>
            <a:rPr lang="en-US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Management Suite (BPMS)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Entwicklung, Ausführung und Echtzeit-Überwachung von Prozessautomatisierungs- und Workflow-Management-Lösungen mit Low-Code-Design, Event-Driven Architecture, KI-gestützter Automatisierung und Integration von RPA. Zusätzliche Tools für Überwachung, Ereignismanagement und Regelverwaltung sind verfügbar.</a:t>
          </a: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694D98D6-F261-4A65-A873-982AED2CC0AC}">
      <dgm:prSet custT="1"/>
      <dgm:spPr/>
      <dgm:t>
        <a:bodyPr/>
        <a:lstStyle/>
        <a:p>
          <a:pPr algn="l" rtl="0">
            <a:lnSpc>
              <a:spcPct val="100000"/>
            </a:lnSpc>
          </a:pPr>
          <a:endParaRPr lang="de-AT" sz="2800" dirty="0">
            <a:solidFill>
              <a:schemeClr val="accent3">
                <a:lumMod val="50000"/>
              </a:schemeClr>
            </a:solidFill>
          </a:endParaRPr>
        </a:p>
      </dgm:t>
    </dgm:pt>
    <dgm:pt modelId="{EA8B7A06-508C-4F31-9E24-A2BAAAFC57AC}" type="parTrans" cxnId="{F355C155-6257-4B3F-A8B4-35988DF2D479}">
      <dgm:prSet/>
      <dgm:spPr/>
      <dgm:t>
        <a:bodyPr/>
        <a:lstStyle/>
        <a:p>
          <a:endParaRPr lang="de-AT"/>
        </a:p>
      </dgm:t>
    </dgm:pt>
    <dgm:pt modelId="{F62844D3-E8D9-4CB5-A209-D7E5AFB5F717}" type="sibTrans" cxnId="{F355C155-6257-4B3F-A8B4-35988DF2D479}">
      <dgm:prSet/>
      <dgm:spPr/>
      <dgm:t>
        <a:bodyPr/>
        <a:lstStyle/>
        <a:p>
          <a:endParaRPr lang="de-AT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3B111F14-60C5-4C5B-8C64-62ED285C5B58}" type="presOf" srcId="{694D98D6-F261-4A65-A873-982AED2CC0AC}" destId="{B3BBA7A7-B96C-479D-9799-522ABDEC9D7D}" srcOrd="0" destOrd="1" presId="urn:microsoft.com/office/officeart/2008/layout/IncreasingCircleProcess"/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F355C155-6257-4B3F-A8B4-35988DF2D479}" srcId="{1579B090-B57A-4234-8F40-245EAA5E4AC9}" destId="{694D98D6-F261-4A65-A873-982AED2CC0AC}" srcOrd="1" destOrd="0" parTransId="{EA8B7A06-508C-4F31-9E24-A2BAAAFC57AC}" sibTransId="{F62844D3-E8D9-4CB5-A209-D7E5AFB5F717}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5/8/layout/default" loCatId="list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 anchor="ctr"/>
        <a:lstStyle/>
        <a:p>
          <a:pPr algn="ctr" rtl="0">
            <a:buNone/>
            <a:defRPr b="1"/>
          </a:pPr>
          <a:r>
            <a:rPr lang="de-AT" sz="1600" b="0" dirty="0"/>
            <a:t>Implementieren Sie schnell prozessgesteuerte Lösungen mit Ihrer aktuellen IT-Landschaft</a:t>
          </a:r>
          <a:endParaRPr lang="de-DE" sz="1600" b="0" i="0" u="none" strike="noStrike" cap="none" baseline="0" noProof="0" dirty="0"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A7225642-1DD3-455D-BF4D-9DDE1815586F}">
      <dgm:prSet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de-AT" sz="1600" b="0" dirty="0"/>
            <a:t>Steigern Sie die Effizienz, indem Sie Personen, Systeme und Daten orchestrieren</a:t>
          </a:r>
        </a:p>
      </dgm:t>
    </dgm:pt>
    <dgm:pt modelId="{3A9DF963-FA81-48BB-87C6-59BA234F30BF}" type="parTrans" cxnId="{46E23614-D7AC-43C6-929A-9C8F6349882F}">
      <dgm:prSet/>
      <dgm:spPr/>
      <dgm:t>
        <a:bodyPr/>
        <a:lstStyle/>
        <a:p>
          <a:endParaRPr lang="de-AT"/>
        </a:p>
      </dgm:t>
    </dgm:pt>
    <dgm:pt modelId="{43D68D84-85BC-4575-8C82-64DF6C13AE60}" type="sibTrans" cxnId="{46E23614-D7AC-43C6-929A-9C8F6349882F}">
      <dgm:prSet/>
      <dgm:spPr/>
      <dgm:t>
        <a:bodyPr/>
        <a:lstStyle/>
        <a:p>
          <a:endParaRPr lang="de-AT"/>
        </a:p>
      </dgm:t>
    </dgm:pt>
    <dgm:pt modelId="{7AE5C9C3-5B2E-4C90-990F-FEAC367328ED}">
      <dgm:prSet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de-AT" sz="1600" b="0" u="none" dirty="0"/>
            <a:t>Treffen Sie SLAs und verwalten Sie Ausnahmen mithilfe von </a:t>
          </a:r>
          <a:br>
            <a:rPr lang="de-AT" sz="1600" b="0" u="none" dirty="0"/>
          </a:br>
          <a:r>
            <a:rPr lang="de-AT" sz="1600" b="0" u="none" dirty="0"/>
            <a:t>Echtzeitanalysen</a:t>
          </a:r>
        </a:p>
      </dgm:t>
    </dgm:pt>
    <dgm:pt modelId="{16624CC1-E363-4B05-A82E-5AD9D8788FD7}" type="parTrans" cxnId="{4D1F22A7-F1F0-4C9E-8274-1FFA2AEF944A}">
      <dgm:prSet/>
      <dgm:spPr/>
      <dgm:t>
        <a:bodyPr/>
        <a:lstStyle/>
        <a:p>
          <a:endParaRPr lang="de-AT"/>
        </a:p>
      </dgm:t>
    </dgm:pt>
    <dgm:pt modelId="{E16D6109-7429-4651-AB4F-9BCB1F0F11BF}" type="sibTrans" cxnId="{4D1F22A7-F1F0-4C9E-8274-1FFA2AEF944A}">
      <dgm:prSet/>
      <dgm:spPr/>
      <dgm:t>
        <a:bodyPr/>
        <a:lstStyle/>
        <a:p>
          <a:endParaRPr lang="de-AT"/>
        </a:p>
      </dgm:t>
    </dgm:pt>
    <dgm:pt modelId="{964018B8-C796-450D-9C0A-B3C8534CAB4B}">
      <dgm:prSet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de-AT" sz="1600" b="0" dirty="0"/>
            <a:t>Engagieren Sie sich kanalübergreifend mit Benutzern</a:t>
          </a:r>
        </a:p>
      </dgm:t>
    </dgm:pt>
    <dgm:pt modelId="{C36757E5-6B02-43B7-BDC2-57FAFFF3A6CF}" type="parTrans" cxnId="{4CF49C05-D7F8-464B-B846-5EB3F2DC519E}">
      <dgm:prSet/>
      <dgm:spPr/>
      <dgm:t>
        <a:bodyPr/>
        <a:lstStyle/>
        <a:p>
          <a:endParaRPr lang="de-AT"/>
        </a:p>
      </dgm:t>
    </dgm:pt>
    <dgm:pt modelId="{AFC406AF-3BDF-4572-A6B3-AC6000FC3D49}" type="sibTrans" cxnId="{4CF49C05-D7F8-464B-B846-5EB3F2DC519E}">
      <dgm:prSet/>
      <dgm:spPr/>
      <dgm:t>
        <a:bodyPr/>
        <a:lstStyle/>
        <a:p>
          <a:endParaRPr lang="de-AT"/>
        </a:p>
      </dgm:t>
    </dgm:pt>
    <dgm:pt modelId="{FAB6404C-EDF9-462B-B2DA-A8036FE96832}" type="pres">
      <dgm:prSet presAssocID="{23A4CF80-68AA-424B-8F8A-88D2F4D4C080}" presName="diagram" presStyleCnt="0">
        <dgm:presLayoutVars>
          <dgm:dir/>
          <dgm:resizeHandles val="exact"/>
        </dgm:presLayoutVars>
      </dgm:prSet>
      <dgm:spPr/>
    </dgm:pt>
    <dgm:pt modelId="{C0945875-17F9-465D-8728-0580F2149B0D}" type="pres">
      <dgm:prSet presAssocID="{1579B090-B57A-4234-8F40-245EAA5E4AC9}" presName="node" presStyleLbl="node1" presStyleIdx="0" presStyleCnt="4">
        <dgm:presLayoutVars>
          <dgm:bulletEnabled val="1"/>
        </dgm:presLayoutVars>
      </dgm:prSet>
      <dgm:spPr/>
    </dgm:pt>
    <dgm:pt modelId="{FDC8A524-E43B-45BB-BC51-CF2F9A47C456}" type="pres">
      <dgm:prSet presAssocID="{704471F8-5E0D-45EC-8F7C-33AD28A4D654}" presName="sibTrans" presStyleCnt="0"/>
      <dgm:spPr/>
    </dgm:pt>
    <dgm:pt modelId="{B8D1A9C2-AF45-4DA8-B86B-759B3B0F2230}" type="pres">
      <dgm:prSet presAssocID="{A7225642-1DD3-455D-BF4D-9DDE1815586F}" presName="node" presStyleLbl="node1" presStyleIdx="1" presStyleCnt="4">
        <dgm:presLayoutVars>
          <dgm:bulletEnabled val="1"/>
        </dgm:presLayoutVars>
      </dgm:prSet>
      <dgm:spPr/>
    </dgm:pt>
    <dgm:pt modelId="{33541339-8231-49CA-A660-0294F4D74933}" type="pres">
      <dgm:prSet presAssocID="{43D68D84-85BC-4575-8C82-64DF6C13AE60}" presName="sibTrans" presStyleCnt="0"/>
      <dgm:spPr/>
    </dgm:pt>
    <dgm:pt modelId="{2772D5F4-C859-4BCC-90B4-8C37E3A4BFBE}" type="pres">
      <dgm:prSet presAssocID="{7AE5C9C3-5B2E-4C90-990F-FEAC367328ED}" presName="node" presStyleLbl="node1" presStyleIdx="2" presStyleCnt="4">
        <dgm:presLayoutVars>
          <dgm:bulletEnabled val="1"/>
        </dgm:presLayoutVars>
      </dgm:prSet>
      <dgm:spPr/>
    </dgm:pt>
    <dgm:pt modelId="{11C1A1FF-0334-4B75-A3B2-3506AD785586}" type="pres">
      <dgm:prSet presAssocID="{E16D6109-7429-4651-AB4F-9BCB1F0F11BF}" presName="sibTrans" presStyleCnt="0"/>
      <dgm:spPr/>
    </dgm:pt>
    <dgm:pt modelId="{B784A113-4B7D-481E-9276-9E1DC504D77F}" type="pres">
      <dgm:prSet presAssocID="{964018B8-C796-450D-9C0A-B3C8534CAB4B}" presName="node" presStyleLbl="node1" presStyleIdx="3" presStyleCnt="4">
        <dgm:presLayoutVars>
          <dgm:bulletEnabled val="1"/>
        </dgm:presLayoutVars>
      </dgm:prSet>
      <dgm:spPr/>
    </dgm:pt>
  </dgm:ptLst>
  <dgm:cxnLst>
    <dgm:cxn modelId="{4CF49C05-D7F8-464B-B846-5EB3F2DC519E}" srcId="{23A4CF80-68AA-424B-8F8A-88D2F4D4C080}" destId="{964018B8-C796-450D-9C0A-B3C8534CAB4B}" srcOrd="3" destOrd="0" parTransId="{C36757E5-6B02-43B7-BDC2-57FAFFF3A6CF}" sibTransId="{AFC406AF-3BDF-4572-A6B3-AC6000FC3D49}"/>
    <dgm:cxn modelId="{46E23614-D7AC-43C6-929A-9C8F6349882F}" srcId="{23A4CF80-68AA-424B-8F8A-88D2F4D4C080}" destId="{A7225642-1DD3-455D-BF4D-9DDE1815586F}" srcOrd="1" destOrd="0" parTransId="{3A9DF963-FA81-48BB-87C6-59BA234F30BF}" sibTransId="{43D68D84-85BC-4575-8C82-64DF6C13AE60}"/>
    <dgm:cxn modelId="{E48DF15E-905A-4D7D-85F5-47DC80E2BA3D}" type="presOf" srcId="{1579B090-B57A-4234-8F40-245EAA5E4AC9}" destId="{C0945875-17F9-465D-8728-0580F2149B0D}" srcOrd="0" destOrd="0" presId="urn:microsoft.com/office/officeart/2005/8/layout/default"/>
    <dgm:cxn modelId="{941E334C-9CF2-434B-8649-94261E99C137}" type="presOf" srcId="{23A4CF80-68AA-424B-8F8A-88D2F4D4C080}" destId="{FAB6404C-EDF9-462B-B2DA-A8036FE96832}" srcOrd="0" destOrd="0" presId="urn:microsoft.com/office/officeart/2005/8/layout/default"/>
    <dgm:cxn modelId="{6645478D-9B0B-49B9-BF9D-51C39BF61FB6}" type="presOf" srcId="{964018B8-C796-450D-9C0A-B3C8534CAB4B}" destId="{B784A113-4B7D-481E-9276-9E1DC504D77F}" srcOrd="0" destOrd="0" presId="urn:microsoft.com/office/officeart/2005/8/layout/default"/>
    <dgm:cxn modelId="{B2040D98-61ED-4F1D-8B66-00606A6DFCFF}" type="presOf" srcId="{A7225642-1DD3-455D-BF4D-9DDE1815586F}" destId="{B8D1A9C2-AF45-4DA8-B86B-759B3B0F2230}" srcOrd="0" destOrd="0" presId="urn:microsoft.com/office/officeart/2005/8/layout/default"/>
    <dgm:cxn modelId="{4D1F22A7-F1F0-4C9E-8274-1FFA2AEF944A}" srcId="{23A4CF80-68AA-424B-8F8A-88D2F4D4C080}" destId="{7AE5C9C3-5B2E-4C90-990F-FEAC367328ED}" srcOrd="2" destOrd="0" parTransId="{16624CC1-E363-4B05-A82E-5AD9D8788FD7}" sibTransId="{E16D6109-7429-4651-AB4F-9BCB1F0F11BF}"/>
    <dgm:cxn modelId="{AFE4BAE4-92DF-4E5A-8AED-7658538BAC07}" type="presOf" srcId="{7AE5C9C3-5B2E-4C90-990F-FEAC367328ED}" destId="{2772D5F4-C859-4BCC-90B4-8C37E3A4BFBE}" srcOrd="0" destOrd="0" presId="urn:microsoft.com/office/officeart/2005/8/layout/default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8DBC4100-43C9-4A5E-B558-F8944F544467}" type="presParOf" srcId="{FAB6404C-EDF9-462B-B2DA-A8036FE96832}" destId="{C0945875-17F9-465D-8728-0580F2149B0D}" srcOrd="0" destOrd="0" presId="urn:microsoft.com/office/officeart/2005/8/layout/default"/>
    <dgm:cxn modelId="{F8E1FB59-324E-4F83-B30E-76CB4F3F9CE0}" type="presParOf" srcId="{FAB6404C-EDF9-462B-B2DA-A8036FE96832}" destId="{FDC8A524-E43B-45BB-BC51-CF2F9A47C456}" srcOrd="1" destOrd="0" presId="urn:microsoft.com/office/officeart/2005/8/layout/default"/>
    <dgm:cxn modelId="{A6108C94-3F3E-4E6B-B8BF-FD6B2623D0F1}" type="presParOf" srcId="{FAB6404C-EDF9-462B-B2DA-A8036FE96832}" destId="{B8D1A9C2-AF45-4DA8-B86B-759B3B0F2230}" srcOrd="2" destOrd="0" presId="urn:microsoft.com/office/officeart/2005/8/layout/default"/>
    <dgm:cxn modelId="{17BECF89-780D-458A-8921-B27517010E82}" type="presParOf" srcId="{FAB6404C-EDF9-462B-B2DA-A8036FE96832}" destId="{33541339-8231-49CA-A660-0294F4D74933}" srcOrd="3" destOrd="0" presId="urn:microsoft.com/office/officeart/2005/8/layout/default"/>
    <dgm:cxn modelId="{2B6F4C2A-E31C-43FF-87FB-7B580080C402}" type="presParOf" srcId="{FAB6404C-EDF9-462B-B2DA-A8036FE96832}" destId="{2772D5F4-C859-4BCC-90B4-8C37E3A4BFBE}" srcOrd="4" destOrd="0" presId="urn:microsoft.com/office/officeart/2005/8/layout/default"/>
    <dgm:cxn modelId="{C8624D61-C7E6-4849-A342-62A6A6E0AC47}" type="presParOf" srcId="{FAB6404C-EDF9-462B-B2DA-A8036FE96832}" destId="{11C1A1FF-0334-4B75-A3B2-3506AD785586}" srcOrd="5" destOrd="0" presId="urn:microsoft.com/office/officeart/2005/8/layout/default"/>
    <dgm:cxn modelId="{23E7632D-036F-420A-9888-152545418416}" type="presParOf" srcId="{FAB6404C-EDF9-462B-B2DA-A8036FE96832}" destId="{B784A113-4B7D-481E-9276-9E1DC504D77F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webMethods Broker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Bietet eine Hochgeschwindigkeits-Nachrichteninfrastruktur, arbeitet nahtlos mit dem 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webMethods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 Integration Server zusammen und garantiert sichere, skalierbare und zuverlässige Nachrichtenweiterleitung – auch in Multi-Cloud- und Event-Driven-Architekturen. </a:t>
          </a:r>
          <a:endParaRPr lang="de-DE" sz="28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694D98D6-F261-4A65-A873-982AED2CC0AC}">
      <dgm:prSet custT="1"/>
      <dgm:spPr/>
      <dgm:t>
        <a:bodyPr/>
        <a:lstStyle/>
        <a:p>
          <a:pPr algn="l" rtl="0">
            <a:lnSpc>
              <a:spcPct val="100000"/>
            </a:lnSpc>
          </a:pPr>
          <a:endParaRPr lang="de-AT" sz="2800" dirty="0">
            <a:solidFill>
              <a:schemeClr val="accent3">
                <a:lumMod val="50000"/>
              </a:schemeClr>
            </a:solidFill>
          </a:endParaRPr>
        </a:p>
      </dgm:t>
    </dgm:pt>
    <dgm:pt modelId="{EA8B7A06-508C-4F31-9E24-A2BAAAFC57AC}" type="parTrans" cxnId="{F355C155-6257-4B3F-A8B4-35988DF2D479}">
      <dgm:prSet/>
      <dgm:spPr/>
      <dgm:t>
        <a:bodyPr/>
        <a:lstStyle/>
        <a:p>
          <a:endParaRPr lang="de-AT"/>
        </a:p>
      </dgm:t>
    </dgm:pt>
    <dgm:pt modelId="{F62844D3-E8D9-4CB5-A209-D7E5AFB5F717}" type="sibTrans" cxnId="{F355C155-6257-4B3F-A8B4-35988DF2D479}">
      <dgm:prSet/>
      <dgm:spPr/>
      <dgm:t>
        <a:bodyPr/>
        <a:lstStyle/>
        <a:p>
          <a:endParaRPr lang="de-AT"/>
        </a:p>
      </dgm:t>
    </dgm:pt>
    <dgm:pt modelId="{57B7F749-F2E9-4601-BB32-47A3B641E142}">
      <dgm:prSet custT="1"/>
      <dgm:spPr/>
      <dgm:t>
        <a:bodyPr/>
        <a:lstStyle/>
        <a:p>
          <a:pPr algn="l" rtl="0">
            <a:lnSpc>
              <a:spcPct val="100000"/>
            </a:lnSpc>
          </a:pPr>
          <a:endParaRPr lang="de-AT" sz="2800" dirty="0">
            <a:solidFill>
              <a:schemeClr val="accent3">
                <a:lumMod val="50000"/>
              </a:schemeClr>
            </a:solidFill>
          </a:endParaRPr>
        </a:p>
      </dgm:t>
    </dgm:pt>
    <dgm:pt modelId="{812350B5-4B3C-4AF5-A1A9-4ED3BE5B8B56}" type="parTrans" cxnId="{BEA684FC-8C4D-4F9C-8CE3-5762A96A68C6}">
      <dgm:prSet/>
      <dgm:spPr/>
      <dgm:t>
        <a:bodyPr/>
        <a:lstStyle/>
        <a:p>
          <a:endParaRPr lang="de-AT"/>
        </a:p>
      </dgm:t>
    </dgm:pt>
    <dgm:pt modelId="{84D5F9B6-AFB2-4537-8A71-8E495FD789FF}" type="sibTrans" cxnId="{BEA684FC-8C4D-4F9C-8CE3-5762A96A68C6}">
      <dgm:prSet/>
      <dgm:spPr/>
      <dgm:t>
        <a:bodyPr/>
        <a:lstStyle/>
        <a:p>
          <a:endParaRPr lang="de-AT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3B111F14-60C5-4C5B-8C64-62ED285C5B58}" type="presOf" srcId="{694D98D6-F261-4A65-A873-982AED2CC0AC}" destId="{B3BBA7A7-B96C-479D-9799-522ABDEC9D7D}" srcOrd="0" destOrd="2" presId="urn:microsoft.com/office/officeart/2008/layout/IncreasingCircleProcess"/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F355C155-6257-4B3F-A8B4-35988DF2D479}" srcId="{1579B090-B57A-4234-8F40-245EAA5E4AC9}" destId="{694D98D6-F261-4A65-A873-982AED2CC0AC}" srcOrd="2" destOrd="0" parTransId="{EA8B7A06-508C-4F31-9E24-A2BAAAFC57AC}" sibTransId="{F62844D3-E8D9-4CB5-A209-D7E5AFB5F717}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096955D4-A8AD-4588-8A9A-68CA0E2A29CB}" type="presOf" srcId="{57B7F749-F2E9-4601-BB32-47A3B641E142}" destId="{B3BBA7A7-B96C-479D-9799-522ABDEC9D7D}" srcOrd="0" destOrd="1" presId="urn:microsoft.com/office/officeart/2008/layout/IncreasingCircleProcess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BEA684FC-8C4D-4F9C-8CE3-5762A96A68C6}" srcId="{1579B090-B57A-4234-8F40-245EAA5E4AC9}" destId="{57B7F749-F2E9-4601-BB32-47A3B641E142}" srcOrd="1" destOrd="0" parTransId="{812350B5-4B3C-4AF5-A1A9-4ED3BE5B8B56}" sibTransId="{84D5F9B6-AFB2-4537-8A71-8E495FD789FF}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5/8/layout/default" loCatId="list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 anchor="ctr"/>
        <a:lstStyle/>
        <a:p>
          <a:pPr algn="ctr" rtl="0">
            <a:buNone/>
            <a:defRPr b="1"/>
          </a:pPr>
          <a:r>
            <a:rPr lang="de-AT" sz="1600" b="0" dirty="0"/>
            <a:t>Integration cloudbasierter Apps und Integration von On-</a:t>
          </a:r>
          <a:r>
            <a:rPr lang="de-AT" sz="1600" b="0" dirty="0" err="1"/>
            <a:t>Premise</a:t>
          </a:r>
          <a:r>
            <a:rPr lang="de-AT" sz="1600" b="0" dirty="0"/>
            <a:t>-Systemen ohne Programmierung</a:t>
          </a:r>
          <a:endParaRPr lang="de-DE" sz="1600" b="1" i="0" u="none" strike="noStrike" cap="none" baseline="0" noProof="0" dirty="0"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D69C37F6-DAAA-486C-B6EE-0723532BAAE9}">
      <dgm:prSet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de-AT" sz="1600" b="0" dirty="0"/>
            <a:t>Nur ein </a:t>
          </a:r>
          <a:r>
            <a:rPr lang="de-AT" sz="1600" b="0" dirty="0" err="1"/>
            <a:t>Toolset</a:t>
          </a:r>
          <a:r>
            <a:rPr lang="de-AT" sz="1600" b="0" dirty="0"/>
            <a:t> für On-</a:t>
          </a:r>
          <a:r>
            <a:rPr lang="de-AT" sz="1600" b="0" dirty="0" err="1"/>
            <a:t>Premise</a:t>
          </a:r>
          <a:r>
            <a:rPr lang="de-AT" sz="1600" b="0" dirty="0"/>
            <a:t>- und Cloud-Integrationen</a:t>
          </a:r>
        </a:p>
      </dgm:t>
    </dgm:pt>
    <dgm:pt modelId="{60951829-D440-4D1D-9BDB-D1D9321E37BF}" type="parTrans" cxnId="{B1443B76-F20B-419E-A22A-E077A6CF1246}">
      <dgm:prSet/>
      <dgm:spPr/>
      <dgm:t>
        <a:bodyPr/>
        <a:lstStyle/>
        <a:p>
          <a:endParaRPr lang="de-AT"/>
        </a:p>
      </dgm:t>
    </dgm:pt>
    <dgm:pt modelId="{BB71138D-A2F5-42BE-89B0-E2C631065499}" type="sibTrans" cxnId="{B1443B76-F20B-419E-A22A-E077A6CF1246}">
      <dgm:prSet/>
      <dgm:spPr/>
      <dgm:t>
        <a:bodyPr/>
        <a:lstStyle/>
        <a:p>
          <a:endParaRPr lang="de-AT"/>
        </a:p>
      </dgm:t>
    </dgm:pt>
    <dgm:pt modelId="{A0195833-98DE-48CB-BCFA-C3DE0DE3041E}">
      <dgm:prSet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de-AT" sz="1600" b="0" dirty="0"/>
            <a:t>Microservices-Architektur ermöglicht schnelle Bereitstellung und Skalierung neuer Integrationen</a:t>
          </a:r>
        </a:p>
      </dgm:t>
    </dgm:pt>
    <dgm:pt modelId="{80EB01A0-7FF9-4A25-985D-47204F484B53}" type="parTrans" cxnId="{BA6216B1-2E18-4571-83A4-F9AC82B9F905}">
      <dgm:prSet/>
      <dgm:spPr/>
      <dgm:t>
        <a:bodyPr/>
        <a:lstStyle/>
        <a:p>
          <a:endParaRPr lang="de-AT"/>
        </a:p>
      </dgm:t>
    </dgm:pt>
    <dgm:pt modelId="{8D2050E0-56F2-43CE-9F9D-114B322DA5D3}" type="sibTrans" cxnId="{BA6216B1-2E18-4571-83A4-F9AC82B9F905}">
      <dgm:prSet/>
      <dgm:spPr/>
      <dgm:t>
        <a:bodyPr/>
        <a:lstStyle/>
        <a:p>
          <a:endParaRPr lang="de-AT"/>
        </a:p>
      </dgm:t>
    </dgm:pt>
    <dgm:pt modelId="{27F140BD-3F91-4E8E-879B-B714CC3C9B81}">
      <dgm:prSet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de-AT" sz="1600" b="0" dirty="0"/>
            <a:t>Services- und messaging-style </a:t>
          </a:r>
          <a:r>
            <a:rPr lang="de-AT" sz="1600" b="0" dirty="0" err="1"/>
            <a:t>integrations</a:t>
          </a:r>
          <a:endParaRPr lang="de-AT" sz="1600" b="0" dirty="0"/>
        </a:p>
      </dgm:t>
    </dgm:pt>
    <dgm:pt modelId="{C0B8BFB3-60D6-4999-831B-12640429D637}" type="parTrans" cxnId="{51D047DE-1A1B-4248-9069-C642B6421C58}">
      <dgm:prSet/>
      <dgm:spPr/>
      <dgm:t>
        <a:bodyPr/>
        <a:lstStyle/>
        <a:p>
          <a:endParaRPr lang="de-AT"/>
        </a:p>
      </dgm:t>
    </dgm:pt>
    <dgm:pt modelId="{46BBF713-E9DE-4086-A61E-A91014BA090F}" type="sibTrans" cxnId="{51D047DE-1A1B-4248-9069-C642B6421C58}">
      <dgm:prSet/>
      <dgm:spPr/>
      <dgm:t>
        <a:bodyPr/>
        <a:lstStyle/>
        <a:p>
          <a:endParaRPr lang="de-AT"/>
        </a:p>
      </dgm:t>
    </dgm:pt>
    <dgm:pt modelId="{57661C0A-D096-4A7F-94F3-5853CABACC78}">
      <dgm:prSet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de-AT" sz="1600" b="0" dirty="0"/>
            <a:t>Bereitstellung von </a:t>
          </a:r>
          <a:r>
            <a:rPr lang="de-AT" sz="1600" b="0" dirty="0" err="1"/>
            <a:t>Managed</a:t>
          </a:r>
          <a:r>
            <a:rPr lang="de-AT" sz="1600" b="0" dirty="0"/>
            <a:t> Services für Ihre Integrations-anforderungen</a:t>
          </a:r>
        </a:p>
      </dgm:t>
    </dgm:pt>
    <dgm:pt modelId="{39521F8A-B2D7-41AC-8958-45D845BDF68D}" type="parTrans" cxnId="{6AEC294A-EB14-461F-82FB-3094D442BF3A}">
      <dgm:prSet/>
      <dgm:spPr/>
      <dgm:t>
        <a:bodyPr/>
        <a:lstStyle/>
        <a:p>
          <a:endParaRPr lang="de-AT"/>
        </a:p>
      </dgm:t>
    </dgm:pt>
    <dgm:pt modelId="{80DFAD97-F1F0-4231-8D2A-A3E39CE2F694}" type="sibTrans" cxnId="{6AEC294A-EB14-461F-82FB-3094D442BF3A}">
      <dgm:prSet/>
      <dgm:spPr/>
      <dgm:t>
        <a:bodyPr/>
        <a:lstStyle/>
        <a:p>
          <a:endParaRPr lang="de-AT"/>
        </a:p>
      </dgm:t>
    </dgm:pt>
    <dgm:pt modelId="{FAB6404C-EDF9-462B-B2DA-A8036FE96832}" type="pres">
      <dgm:prSet presAssocID="{23A4CF80-68AA-424B-8F8A-88D2F4D4C080}" presName="diagram" presStyleCnt="0">
        <dgm:presLayoutVars>
          <dgm:dir/>
          <dgm:resizeHandles val="exact"/>
        </dgm:presLayoutVars>
      </dgm:prSet>
      <dgm:spPr/>
    </dgm:pt>
    <dgm:pt modelId="{C0945875-17F9-465D-8728-0580F2149B0D}" type="pres">
      <dgm:prSet presAssocID="{1579B090-B57A-4234-8F40-245EAA5E4AC9}" presName="node" presStyleLbl="node1" presStyleIdx="0" presStyleCnt="5">
        <dgm:presLayoutVars>
          <dgm:bulletEnabled val="1"/>
        </dgm:presLayoutVars>
      </dgm:prSet>
      <dgm:spPr/>
    </dgm:pt>
    <dgm:pt modelId="{FDC8A524-E43B-45BB-BC51-CF2F9A47C456}" type="pres">
      <dgm:prSet presAssocID="{704471F8-5E0D-45EC-8F7C-33AD28A4D654}" presName="sibTrans" presStyleCnt="0"/>
      <dgm:spPr/>
    </dgm:pt>
    <dgm:pt modelId="{5A2DC70B-AEF8-46DF-A573-5BF090634A4A}" type="pres">
      <dgm:prSet presAssocID="{D69C37F6-DAAA-486C-B6EE-0723532BAAE9}" presName="node" presStyleLbl="node1" presStyleIdx="1" presStyleCnt="5">
        <dgm:presLayoutVars>
          <dgm:bulletEnabled val="1"/>
        </dgm:presLayoutVars>
      </dgm:prSet>
      <dgm:spPr/>
    </dgm:pt>
    <dgm:pt modelId="{252D9EB8-77FA-42BC-AD1C-2BDF88DA56F4}" type="pres">
      <dgm:prSet presAssocID="{BB71138D-A2F5-42BE-89B0-E2C631065499}" presName="sibTrans" presStyleCnt="0"/>
      <dgm:spPr/>
    </dgm:pt>
    <dgm:pt modelId="{291FCF21-A1BD-4265-8CCF-A6A9D480DAFC}" type="pres">
      <dgm:prSet presAssocID="{A0195833-98DE-48CB-BCFA-C3DE0DE3041E}" presName="node" presStyleLbl="node1" presStyleIdx="2" presStyleCnt="5">
        <dgm:presLayoutVars>
          <dgm:bulletEnabled val="1"/>
        </dgm:presLayoutVars>
      </dgm:prSet>
      <dgm:spPr/>
    </dgm:pt>
    <dgm:pt modelId="{798733CE-4CC1-4513-AC75-4F47FD42AFDB}" type="pres">
      <dgm:prSet presAssocID="{8D2050E0-56F2-43CE-9F9D-114B322DA5D3}" presName="sibTrans" presStyleCnt="0"/>
      <dgm:spPr/>
    </dgm:pt>
    <dgm:pt modelId="{920A6AA4-2C81-492C-9F26-ADC600E7E866}" type="pres">
      <dgm:prSet presAssocID="{27F140BD-3F91-4E8E-879B-B714CC3C9B81}" presName="node" presStyleLbl="node1" presStyleIdx="3" presStyleCnt="5">
        <dgm:presLayoutVars>
          <dgm:bulletEnabled val="1"/>
        </dgm:presLayoutVars>
      </dgm:prSet>
      <dgm:spPr/>
    </dgm:pt>
    <dgm:pt modelId="{DEA9009B-EABD-4648-A2DD-9C8D2F761A66}" type="pres">
      <dgm:prSet presAssocID="{46BBF713-E9DE-4086-A61E-A91014BA090F}" presName="sibTrans" presStyleCnt="0"/>
      <dgm:spPr/>
    </dgm:pt>
    <dgm:pt modelId="{0C02D939-BE74-4AD1-9F10-0AB40BED400E}" type="pres">
      <dgm:prSet presAssocID="{57661C0A-D096-4A7F-94F3-5853CABACC78}" presName="node" presStyleLbl="node1" presStyleIdx="4" presStyleCnt="5">
        <dgm:presLayoutVars>
          <dgm:bulletEnabled val="1"/>
        </dgm:presLayoutVars>
      </dgm:prSet>
      <dgm:spPr/>
    </dgm:pt>
  </dgm:ptLst>
  <dgm:cxnLst>
    <dgm:cxn modelId="{D0BDF209-886D-4B37-AE7A-CC47666A35B0}" type="presOf" srcId="{A0195833-98DE-48CB-BCFA-C3DE0DE3041E}" destId="{291FCF21-A1BD-4265-8CCF-A6A9D480DAFC}" srcOrd="0" destOrd="0" presId="urn:microsoft.com/office/officeart/2005/8/layout/default"/>
    <dgm:cxn modelId="{E48DF15E-905A-4D7D-85F5-47DC80E2BA3D}" type="presOf" srcId="{1579B090-B57A-4234-8F40-245EAA5E4AC9}" destId="{C0945875-17F9-465D-8728-0580F2149B0D}" srcOrd="0" destOrd="0" presId="urn:microsoft.com/office/officeart/2005/8/layout/default"/>
    <dgm:cxn modelId="{6AEC294A-EB14-461F-82FB-3094D442BF3A}" srcId="{23A4CF80-68AA-424B-8F8A-88D2F4D4C080}" destId="{57661C0A-D096-4A7F-94F3-5853CABACC78}" srcOrd="4" destOrd="0" parTransId="{39521F8A-B2D7-41AC-8958-45D845BDF68D}" sibTransId="{80DFAD97-F1F0-4231-8D2A-A3E39CE2F694}"/>
    <dgm:cxn modelId="{941E334C-9CF2-434B-8649-94261E99C137}" type="presOf" srcId="{23A4CF80-68AA-424B-8F8A-88D2F4D4C080}" destId="{FAB6404C-EDF9-462B-B2DA-A8036FE96832}" srcOrd="0" destOrd="0" presId="urn:microsoft.com/office/officeart/2005/8/layout/default"/>
    <dgm:cxn modelId="{E229554E-DB78-4070-9B6E-CF56E5584556}" type="presOf" srcId="{57661C0A-D096-4A7F-94F3-5853CABACC78}" destId="{0C02D939-BE74-4AD1-9F10-0AB40BED400E}" srcOrd="0" destOrd="0" presId="urn:microsoft.com/office/officeart/2005/8/layout/default"/>
    <dgm:cxn modelId="{582C3E55-E9AE-488F-92F8-05D6FFBC55C2}" type="presOf" srcId="{27F140BD-3F91-4E8E-879B-B714CC3C9B81}" destId="{920A6AA4-2C81-492C-9F26-ADC600E7E866}" srcOrd="0" destOrd="0" presId="urn:microsoft.com/office/officeart/2005/8/layout/default"/>
    <dgm:cxn modelId="{B1443B76-F20B-419E-A22A-E077A6CF1246}" srcId="{23A4CF80-68AA-424B-8F8A-88D2F4D4C080}" destId="{D69C37F6-DAAA-486C-B6EE-0723532BAAE9}" srcOrd="1" destOrd="0" parTransId="{60951829-D440-4D1D-9BDB-D1D9321E37BF}" sibTransId="{BB71138D-A2F5-42BE-89B0-E2C631065499}"/>
    <dgm:cxn modelId="{BA6216B1-2E18-4571-83A4-F9AC82B9F905}" srcId="{23A4CF80-68AA-424B-8F8A-88D2F4D4C080}" destId="{A0195833-98DE-48CB-BCFA-C3DE0DE3041E}" srcOrd="2" destOrd="0" parTransId="{80EB01A0-7FF9-4A25-985D-47204F484B53}" sibTransId="{8D2050E0-56F2-43CE-9F9D-114B322DA5D3}"/>
    <dgm:cxn modelId="{6B859CCE-7ED1-4E9F-8C78-25ED98EC7FE7}" type="presOf" srcId="{D69C37F6-DAAA-486C-B6EE-0723532BAAE9}" destId="{5A2DC70B-AEF8-46DF-A573-5BF090634A4A}" srcOrd="0" destOrd="0" presId="urn:microsoft.com/office/officeart/2005/8/layout/default"/>
    <dgm:cxn modelId="{51D047DE-1A1B-4248-9069-C642B6421C58}" srcId="{23A4CF80-68AA-424B-8F8A-88D2F4D4C080}" destId="{27F140BD-3F91-4E8E-879B-B714CC3C9B81}" srcOrd="3" destOrd="0" parTransId="{C0B8BFB3-60D6-4999-831B-12640429D637}" sibTransId="{46BBF713-E9DE-4086-A61E-A91014BA090F}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8DBC4100-43C9-4A5E-B558-F8944F544467}" type="presParOf" srcId="{FAB6404C-EDF9-462B-B2DA-A8036FE96832}" destId="{C0945875-17F9-465D-8728-0580F2149B0D}" srcOrd="0" destOrd="0" presId="urn:microsoft.com/office/officeart/2005/8/layout/default"/>
    <dgm:cxn modelId="{F8E1FB59-324E-4F83-B30E-76CB4F3F9CE0}" type="presParOf" srcId="{FAB6404C-EDF9-462B-B2DA-A8036FE96832}" destId="{FDC8A524-E43B-45BB-BC51-CF2F9A47C456}" srcOrd="1" destOrd="0" presId="urn:microsoft.com/office/officeart/2005/8/layout/default"/>
    <dgm:cxn modelId="{3FF2EA5B-C30F-4E52-ADB7-EAD1A868BF3A}" type="presParOf" srcId="{FAB6404C-EDF9-462B-B2DA-A8036FE96832}" destId="{5A2DC70B-AEF8-46DF-A573-5BF090634A4A}" srcOrd="2" destOrd="0" presId="urn:microsoft.com/office/officeart/2005/8/layout/default"/>
    <dgm:cxn modelId="{C2248F9D-D9CB-4E40-944C-B4BDC6705B2B}" type="presParOf" srcId="{FAB6404C-EDF9-462B-B2DA-A8036FE96832}" destId="{252D9EB8-77FA-42BC-AD1C-2BDF88DA56F4}" srcOrd="3" destOrd="0" presId="urn:microsoft.com/office/officeart/2005/8/layout/default"/>
    <dgm:cxn modelId="{AA01E61C-92E4-42FD-8EA9-8DD84C5576DF}" type="presParOf" srcId="{FAB6404C-EDF9-462B-B2DA-A8036FE96832}" destId="{291FCF21-A1BD-4265-8CCF-A6A9D480DAFC}" srcOrd="4" destOrd="0" presId="urn:microsoft.com/office/officeart/2005/8/layout/default"/>
    <dgm:cxn modelId="{545250FD-FDDC-473C-871F-C7DFD4A92741}" type="presParOf" srcId="{FAB6404C-EDF9-462B-B2DA-A8036FE96832}" destId="{798733CE-4CC1-4513-AC75-4F47FD42AFDB}" srcOrd="5" destOrd="0" presId="urn:microsoft.com/office/officeart/2005/8/layout/default"/>
    <dgm:cxn modelId="{AD08DB1E-4FEC-45D5-B0DB-03E63263E062}" type="presParOf" srcId="{FAB6404C-EDF9-462B-B2DA-A8036FE96832}" destId="{920A6AA4-2C81-492C-9F26-ADC600E7E866}" srcOrd="6" destOrd="0" presId="urn:microsoft.com/office/officeart/2005/8/layout/default"/>
    <dgm:cxn modelId="{953A0107-C2C2-4BD2-91FA-1756FE1EFD49}" type="presParOf" srcId="{FAB6404C-EDF9-462B-B2DA-A8036FE96832}" destId="{DEA9009B-EABD-4648-A2DD-9C8D2F761A66}" srcOrd="7" destOrd="0" presId="urn:microsoft.com/office/officeart/2005/8/layout/default"/>
    <dgm:cxn modelId="{BB16E7A7-9E30-4F48-AE9B-809263B0725E}" type="presParOf" srcId="{FAB6404C-EDF9-462B-B2DA-A8036FE96832}" destId="{0C02D939-BE74-4AD1-9F10-0AB40BED400E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CentraSite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Ein Registry und Repository, das die Wiederverwendung von Komponenten ermöglicht und die Entwicklung neuer Geschäftsprozesse- und –Services steuert und zu beschleunigt. In bestehenden Systemen 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weitherhin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 im Einsatz, wird jedoch zunehmend durch moderne Lösungen wie 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webMethods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 API Gateway, 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Develpower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 Portal und 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Alfabet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 ersetzt. Einsatzbereich sind u.a. Enterprise-Architecture-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Managment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, API-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Managment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 (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legacy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) und SOA-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Governance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. </a:t>
          </a:r>
          <a:endParaRPr lang="de-DE" sz="28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webMethods Business Rules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Ermöglicht als Zusatz-Tool für 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webMethods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 BPMS die Definition, Änderung und Echtzeit-Ausführung von Prozessregeln – mit Unterstützung für DMN, Low-Code-Anpassung und 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Regelversionierung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.</a:t>
          </a:r>
          <a:endParaRPr lang="de-DE" sz="28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694D98D6-F261-4A65-A873-982AED2CC0AC}">
      <dgm:prSet custT="1"/>
      <dgm:spPr/>
      <dgm:t>
        <a:bodyPr/>
        <a:lstStyle/>
        <a:p>
          <a:pPr algn="l" rtl="0">
            <a:lnSpc>
              <a:spcPct val="100000"/>
            </a:lnSpc>
          </a:pPr>
          <a:endParaRPr lang="de-AT" sz="2800" dirty="0">
            <a:solidFill>
              <a:schemeClr val="accent3">
                <a:lumMod val="50000"/>
              </a:schemeClr>
            </a:solidFill>
          </a:endParaRPr>
        </a:p>
      </dgm:t>
    </dgm:pt>
    <dgm:pt modelId="{EA8B7A06-508C-4F31-9E24-A2BAAAFC57AC}" type="parTrans" cxnId="{F355C155-6257-4B3F-A8B4-35988DF2D479}">
      <dgm:prSet/>
      <dgm:spPr/>
      <dgm:t>
        <a:bodyPr/>
        <a:lstStyle/>
        <a:p>
          <a:endParaRPr lang="de-AT"/>
        </a:p>
      </dgm:t>
    </dgm:pt>
    <dgm:pt modelId="{F62844D3-E8D9-4CB5-A209-D7E5AFB5F717}" type="sibTrans" cxnId="{F355C155-6257-4B3F-A8B4-35988DF2D479}">
      <dgm:prSet/>
      <dgm:spPr/>
      <dgm:t>
        <a:bodyPr/>
        <a:lstStyle/>
        <a:p>
          <a:endParaRPr lang="de-AT"/>
        </a:p>
      </dgm:t>
    </dgm:pt>
    <dgm:pt modelId="{57B7F749-F2E9-4601-BB32-47A3B641E142}">
      <dgm:prSet custT="1"/>
      <dgm:spPr/>
      <dgm:t>
        <a:bodyPr/>
        <a:lstStyle/>
        <a:p>
          <a:pPr algn="l" rtl="0">
            <a:lnSpc>
              <a:spcPct val="100000"/>
            </a:lnSpc>
          </a:pPr>
          <a:endParaRPr lang="de-AT" sz="2800" dirty="0">
            <a:solidFill>
              <a:schemeClr val="accent3">
                <a:lumMod val="50000"/>
              </a:schemeClr>
            </a:solidFill>
          </a:endParaRPr>
        </a:p>
      </dgm:t>
    </dgm:pt>
    <dgm:pt modelId="{812350B5-4B3C-4AF5-A1A9-4ED3BE5B8B56}" type="parTrans" cxnId="{BEA684FC-8C4D-4F9C-8CE3-5762A96A68C6}">
      <dgm:prSet/>
      <dgm:spPr/>
      <dgm:t>
        <a:bodyPr/>
        <a:lstStyle/>
        <a:p>
          <a:endParaRPr lang="de-AT"/>
        </a:p>
      </dgm:t>
    </dgm:pt>
    <dgm:pt modelId="{84D5F9B6-AFB2-4537-8A71-8E495FD789FF}" type="sibTrans" cxnId="{BEA684FC-8C4D-4F9C-8CE3-5762A96A68C6}">
      <dgm:prSet/>
      <dgm:spPr/>
      <dgm:t>
        <a:bodyPr/>
        <a:lstStyle/>
        <a:p>
          <a:endParaRPr lang="de-AT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3B111F14-60C5-4C5B-8C64-62ED285C5B58}" type="presOf" srcId="{694D98D6-F261-4A65-A873-982AED2CC0AC}" destId="{B3BBA7A7-B96C-479D-9799-522ABDEC9D7D}" srcOrd="0" destOrd="2" presId="urn:microsoft.com/office/officeart/2008/layout/IncreasingCircleProcess"/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F355C155-6257-4B3F-A8B4-35988DF2D479}" srcId="{1579B090-B57A-4234-8F40-245EAA5E4AC9}" destId="{694D98D6-F261-4A65-A873-982AED2CC0AC}" srcOrd="2" destOrd="0" parTransId="{EA8B7A06-508C-4F31-9E24-A2BAAAFC57AC}" sibTransId="{F62844D3-E8D9-4CB5-A209-D7E5AFB5F717}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096955D4-A8AD-4588-8A9A-68CA0E2A29CB}" type="presOf" srcId="{57B7F749-F2E9-4601-BB32-47A3B641E142}" destId="{B3BBA7A7-B96C-479D-9799-522ABDEC9D7D}" srcOrd="0" destOrd="1" presId="urn:microsoft.com/office/officeart/2008/layout/IncreasingCircleProcess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BEA684FC-8C4D-4F9C-8CE3-5762A96A68C6}" srcId="{1579B090-B57A-4234-8F40-245EAA5E4AC9}" destId="{57B7F749-F2E9-4601-BB32-47A3B641E142}" srcOrd="1" destOrd="0" parTransId="{812350B5-4B3C-4AF5-A1A9-4ED3BE5B8B56}" sibTransId="{84D5F9B6-AFB2-4537-8A71-8E495FD789FF}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webMethods </a:t>
          </a:r>
          <a:r>
            <a:rPr lang="de-AT" sz="3200" b="1" i="0" u="none" strike="noStrike" cap="none" baseline="0" noProof="0" dirty="0" err="1">
              <a:solidFill>
                <a:srgbClr val="496875"/>
              </a:solidFill>
              <a:latin typeface="Franklin Gothic Book"/>
            </a:rPr>
            <a:t>CloudStreams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Integration von SaaS-Anwendungen wie Salesforce® mit weiteren SaaS- und lokalen Anwendungen. Bietet umfassende Steuerungs-, Überwachungs- und API-Management-Funktionen – jetzt mit erweiterten 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Connectors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 und Cloud-nativer Architektur</a:t>
          </a:r>
          <a:endParaRPr lang="de-DE" sz="28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webMethods Designer Workstation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Stellt eine lokale 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webMethods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-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Runtime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-Umgebung zur Verfügung, integriert Designer- mit VCS-Systemen (z.B.  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Git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) und vereinfacht die Entwicklung, das Debugging und die Testautomatisierung von 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webMethods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-Projekten – auch in containerisierten Umgebungen.</a:t>
          </a:r>
          <a:endParaRPr lang="de-DE" sz="28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webMethods </a:t>
          </a:r>
          <a:r>
            <a:rPr lang="de-AT" sz="3200" b="1" i="0" u="none" strike="noStrike" cap="none" baseline="0" noProof="0" dirty="0" err="1">
              <a:solidFill>
                <a:srgbClr val="496875"/>
              </a:solidFill>
              <a:latin typeface="Franklin Gothic Book"/>
            </a:rPr>
            <a:t>DevOps</a:t>
          </a: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 Edition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Unterstützt kontinuierliche Integration und automatisierte Tests im Rahmen moderner DevOps-Prozesse. Lokale Code-Programmierung und –Änderung auf Desktop oder Laptop – auch ohne Verbindung zu einem zentralen Server – mit Integration in moderne CI/CD-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Toolchains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 und Containerumgebungen.</a:t>
          </a:r>
          <a:endParaRPr lang="de-DE" sz="28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webMethods Enterprise Gateway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Steuert und sichert die Verknüpfung mobiler Anwendungen, externer APIs und interner Ressourcen – mit erweiterten Sicherheitsfunktionen, Zero-Trust-Prinzipien und Schutzmechanismen für hybride Umgebungen. Ermöglicht die schnelle und sichere Entwicklung professioneller mobiler Anwendungen.</a:t>
          </a:r>
          <a:endParaRPr lang="de-DE" sz="28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webMethods </a:t>
          </a:r>
          <a:r>
            <a:rPr lang="de-AT" sz="3200" b="1" i="0" u="none" strike="noStrike" cap="none" baseline="0" noProof="0" dirty="0" err="1">
              <a:solidFill>
                <a:srgbClr val="496875"/>
              </a:solidFill>
              <a:latin typeface="Franklin Gothic Book"/>
            </a:rPr>
            <a:t>EntireX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Transformiert vorhandene Anwendungsfunktionen – etwa aus COBOL oder Natural – über bidirektionales Service-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Wrapping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 in moderne, sichere Geschäftsservices. Unterstützt REST, Containerisierung und API- Integration für die schnittweise Modernisierung bestehender Systeme.</a:t>
          </a:r>
          <a:endParaRPr lang="de-DE" sz="28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webMethods </a:t>
          </a:r>
          <a:r>
            <a:rPr lang="de-AT" sz="3200" b="1" i="0" u="none" strike="noStrike" cap="none" baseline="0" noProof="0" dirty="0" err="1">
              <a:solidFill>
                <a:srgbClr val="496875"/>
              </a:solidFill>
              <a:latin typeface="Franklin Gothic Book"/>
            </a:rPr>
            <a:t>eStandards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Das Zusatz-Tool für 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webMethods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 Trading Networks ermöglicht die schnelle und unkomplizierte Einführung aktueller B2B-Branchenstandards wie EDIFACT, X12 oder 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RosettaNet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 – mit automatisierten Updates, Vorlagen und Integration in hybride Integrationsarchitekturen.</a:t>
          </a:r>
          <a:endParaRPr lang="de-DE" sz="28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webMethods Insight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Funktionalitäten zur Echtzeit-Transparenz von Service-Transaktionen wurden in 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webMethods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 API-Gateway und 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webMethods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 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Optimize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 integriert. Diese unterstützen heute SOA-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Governance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, API-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Managment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 und Monitoring über moderne Dashboards und automatisierte Analysefunktionen.</a:t>
          </a:r>
          <a:endParaRPr lang="de-DE" sz="28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webMethods.io Integration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Eine moderne Integration 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Platform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-as-a-Service (iPaaS), die Fachabteilung mit Low-Code-Tools unterstützt. Sie ermöglicht die einfache Integration isolierter Systeme – sowohl cloudbasierter Anwendungen (öffentlich/private) als auch On-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Premesises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-Lösungen – ohne Abhängigkeit von der IT.</a:t>
          </a:r>
          <a:endParaRPr lang="de-DE" sz="28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webMethods Integration Server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de-AT" sz="2800" dirty="0">
              <a:solidFill>
                <a:schemeClr val="accent3">
                  <a:lumMod val="50000"/>
                </a:schemeClr>
              </a:solidFill>
            </a:rPr>
            <a:t>Ein standardbasierter Enterprise Service Bus für die Integration verschiedenster Technologien – darunter ERP-Systeme, Datenbanken, Mainframes, Legacy-Anwendungen, SaaS-Plattformen, Web-Services, JMS und moderne APIs. Unterstützt Cloud-native </a:t>
          </a:r>
          <a:r>
            <a:rPr lang="de-AT" sz="2800" dirty="0" err="1">
              <a:solidFill>
                <a:schemeClr val="accent3">
                  <a:lumMod val="50000"/>
                </a:schemeClr>
              </a:solidFill>
            </a:rPr>
            <a:t>Deployments</a:t>
          </a:r>
          <a:r>
            <a:rPr lang="de-AT" sz="2800" dirty="0">
              <a:solidFill>
                <a:schemeClr val="accent3">
                  <a:lumMod val="50000"/>
                </a:schemeClr>
              </a:solidFill>
            </a:rPr>
            <a:t>, gRPC und Event-Handling. Kombinierbar mit </a:t>
          </a:r>
          <a:r>
            <a:rPr lang="de-AT" sz="2800" dirty="0" err="1">
              <a:solidFill>
                <a:schemeClr val="accent3">
                  <a:lumMod val="50000"/>
                </a:schemeClr>
              </a:solidFill>
            </a:rPr>
            <a:t>webMethods</a:t>
          </a:r>
          <a:r>
            <a:rPr lang="de-AT" sz="2800" dirty="0">
              <a:solidFill>
                <a:schemeClr val="accent3">
                  <a:lumMod val="50000"/>
                </a:schemeClr>
              </a:solidFill>
            </a:rPr>
            <a:t> BPMS und Trading Networks.</a:t>
          </a:r>
          <a:endParaRPr lang="de-DE" sz="28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C3F9C596-9A31-48F2-8994-4CB66253FF67}">
      <dgm:prSet custT="1"/>
      <dgm:spPr/>
      <dgm:t>
        <a:bodyPr/>
        <a:lstStyle/>
        <a:p>
          <a:pPr algn="l" rtl="0">
            <a:lnSpc>
              <a:spcPct val="100000"/>
            </a:lnSpc>
          </a:pPr>
          <a:endParaRPr lang="de-AT" sz="2800" dirty="0">
            <a:solidFill>
              <a:schemeClr val="accent3">
                <a:lumMod val="50000"/>
              </a:schemeClr>
            </a:solidFill>
          </a:endParaRPr>
        </a:p>
      </dgm:t>
    </dgm:pt>
    <dgm:pt modelId="{39BA9D35-6570-4C7D-B1FD-1634B6E52EBA}" type="parTrans" cxnId="{015C39E0-F0D6-4218-A8EA-08310F0B1CF9}">
      <dgm:prSet/>
      <dgm:spPr/>
      <dgm:t>
        <a:bodyPr/>
        <a:lstStyle/>
        <a:p>
          <a:endParaRPr lang="de-AT"/>
        </a:p>
      </dgm:t>
    </dgm:pt>
    <dgm:pt modelId="{47252693-7226-4106-A556-F74968358824}" type="sibTrans" cxnId="{015C39E0-F0D6-4218-A8EA-08310F0B1CF9}">
      <dgm:prSet/>
      <dgm:spPr/>
      <dgm:t>
        <a:bodyPr/>
        <a:lstStyle/>
        <a:p>
          <a:endParaRPr lang="de-AT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015C39E0-F0D6-4218-A8EA-08310F0B1CF9}" srcId="{1579B090-B57A-4234-8F40-245EAA5E4AC9}" destId="{C3F9C596-9A31-48F2-8994-4CB66253FF67}" srcOrd="1" destOrd="0" parTransId="{39BA9D35-6570-4C7D-B1FD-1634B6E52EBA}" sibTransId="{47252693-7226-4106-A556-F74968358824}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35E9A8F9-5523-49C7-8C49-D8453482FC7A}" type="presOf" srcId="{C3F9C596-9A31-48F2-8994-4CB66253FF67}" destId="{B3BBA7A7-B96C-479D-9799-522ABDEC9D7D}" srcOrd="0" destOrd="1" presId="urn:microsoft.com/office/officeart/2008/layout/IncreasingCircleProcess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MashZone NextGen Business Analytics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Ehemals ein Self-Service-Visualisierungs- und Analysewerkzeug, das Daten aus unterschiedlichen Anwendungen kombinierte, um Dashboards zu 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erstelln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, die auf jedem Gerät angezeigt werden konnten. Die Funktionen wurden inzwischen eingestellt oder in anderen Lösungen der </a:t>
          </a:r>
          <a:r>
            <a:rPr lang="de-DE" sz="2800" dirty="0">
              <a:solidFill>
                <a:schemeClr val="accent3">
                  <a:lumMod val="50000"/>
                </a:schemeClr>
              </a:solidFill>
              <a:latin typeface="Franklin Gothic Demi" panose="020B0502020104020203"/>
            </a:rPr>
            <a:t>IBM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 integriert (z.B. webMethods.io Analytics oder ARIS Aware).</a:t>
          </a:r>
          <a:endParaRPr lang="de-DE" sz="28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5/8/layout/default" loCatId="list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 anchor="ctr"/>
        <a:lstStyle/>
        <a:p>
          <a:pPr algn="ctr" rtl="0">
            <a:buNone/>
            <a:defRPr b="1"/>
          </a:pPr>
          <a:r>
            <a:rPr lang="de-AT" sz="1400" b="1" kern="1200" dirty="0"/>
            <a:t>Einfache Skalierbarkeit</a:t>
          </a:r>
          <a:br>
            <a:rPr lang="de-AT" sz="1400" b="1" kern="1200" dirty="0"/>
          </a:br>
          <a:endParaRPr lang="de-DE" sz="1400" b="1" i="0" u="none" strike="noStrike" kern="1200" cap="none" baseline="0" noProof="0" dirty="0"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39D1E31C-CE24-4BEF-BF78-37F7CB0F6C7C}">
      <dgm:prSet custT="1"/>
      <dgm:spPr/>
      <dgm:t>
        <a:bodyPr anchor="ctr"/>
        <a:lstStyle/>
        <a:p>
          <a:pPr algn="l">
            <a:buNone/>
          </a:pPr>
          <a:r>
            <a:rPr lang="de-AT" sz="1400" dirty="0"/>
            <a:t>  	</a:t>
          </a:r>
          <a:r>
            <a:rPr lang="de-DE" sz="1400" dirty="0"/>
            <a:t>Mit Hunderten von vorkonfigurierten Konnektoren integrieren Sie Anwendungen und Dienste schnell über </a:t>
          </a:r>
          <a:r>
            <a:rPr lang="de-DE" sz="1400" dirty="0" err="1"/>
            <a:t>webMethods</a:t>
          </a:r>
          <a:r>
            <a:rPr lang="de-DE" sz="1400" dirty="0"/>
            <a:t> Integration Server oder webMethods.io – lokal, in der Cloud oder hybrid.</a:t>
          </a:r>
          <a:endParaRPr lang="de-AT" sz="1400" dirty="0"/>
        </a:p>
      </dgm:t>
    </dgm:pt>
    <dgm:pt modelId="{C3F7FE6B-22D6-46BF-9896-CF483587EBD8}" type="parTrans" cxnId="{8E271068-C444-4EED-B6C4-20CF14E176C5}">
      <dgm:prSet/>
      <dgm:spPr/>
      <dgm:t>
        <a:bodyPr/>
        <a:lstStyle/>
        <a:p>
          <a:endParaRPr lang="de-AT"/>
        </a:p>
      </dgm:t>
    </dgm:pt>
    <dgm:pt modelId="{24B3F4E7-E2A5-419F-A7AB-EE953669019A}" type="sibTrans" cxnId="{8E271068-C444-4EED-B6C4-20CF14E176C5}">
      <dgm:prSet/>
      <dgm:spPr/>
      <dgm:t>
        <a:bodyPr/>
        <a:lstStyle/>
        <a:p>
          <a:endParaRPr lang="de-AT"/>
        </a:p>
      </dgm:t>
    </dgm:pt>
    <dgm:pt modelId="{CBB08949-0617-4337-83AD-67900E11C6F5}">
      <dgm:prSet custT="1"/>
      <dgm:spPr/>
      <dgm:t>
        <a:bodyPr anchor="ctr"/>
        <a:lstStyle/>
        <a:p>
          <a:pPr algn="l">
            <a:buNone/>
          </a:pPr>
          <a:r>
            <a:rPr lang="de-DE" sz="1400" dirty="0"/>
            <a:t>	Mit </a:t>
          </a:r>
          <a:r>
            <a:rPr lang="de-DE" sz="1400" dirty="0" err="1"/>
            <a:t>webMethods</a:t>
          </a:r>
          <a:r>
            <a:rPr lang="de-DE" sz="1400" dirty="0"/>
            <a:t> Integration Server reagieren Sie agil auf neue Chancen und Kundenanforderungen. Dank Low-Code, Konnektoren und DevOps-Support führen Sie neue Funktionen deutlich schneller ein – lokal oder in der Cloud.</a:t>
          </a:r>
          <a:endParaRPr lang="de-AT" sz="1400" dirty="0"/>
        </a:p>
      </dgm:t>
    </dgm:pt>
    <dgm:pt modelId="{2CDB0D61-F134-4807-86C6-CDDFE47651C5}" type="parTrans" cxnId="{06837EBA-F284-45B0-8B05-96413DA4609A}">
      <dgm:prSet/>
      <dgm:spPr/>
      <dgm:t>
        <a:bodyPr/>
        <a:lstStyle/>
        <a:p>
          <a:endParaRPr lang="de-AT"/>
        </a:p>
      </dgm:t>
    </dgm:pt>
    <dgm:pt modelId="{E2425B56-780F-4E50-B433-55E403B43822}" type="sibTrans" cxnId="{06837EBA-F284-45B0-8B05-96413DA4609A}">
      <dgm:prSet/>
      <dgm:spPr/>
      <dgm:t>
        <a:bodyPr/>
        <a:lstStyle/>
        <a:p>
          <a:endParaRPr lang="de-AT"/>
        </a:p>
      </dgm:t>
    </dgm:pt>
    <dgm:pt modelId="{C55DDFF9-6421-40F1-8A8F-E34A3E18376A}">
      <dgm:prSet custT="1"/>
      <dgm:spPr/>
      <dgm:t>
        <a:bodyPr anchor="ctr"/>
        <a:lstStyle/>
        <a:p>
          <a:pPr algn="ctr">
            <a:buNone/>
          </a:pPr>
          <a:r>
            <a:rPr lang="de-AT" sz="1400" b="1" dirty="0"/>
            <a:t>"Lift &amp; Shift" –Integrationen</a:t>
          </a:r>
          <a:br>
            <a:rPr lang="de-AT" sz="1400" b="1" dirty="0"/>
          </a:br>
          <a:endParaRPr lang="de-AT" sz="1400" dirty="0"/>
        </a:p>
      </dgm:t>
    </dgm:pt>
    <dgm:pt modelId="{A9E3473F-5BC8-4F96-A9C2-824EB5B2DF53}" type="parTrans" cxnId="{52E15DF2-A836-4ADC-8EF8-4B7D333A3F3A}">
      <dgm:prSet/>
      <dgm:spPr/>
      <dgm:t>
        <a:bodyPr/>
        <a:lstStyle/>
        <a:p>
          <a:endParaRPr lang="de-AT"/>
        </a:p>
      </dgm:t>
    </dgm:pt>
    <dgm:pt modelId="{F41AA212-4326-4824-AD4A-ADAAF624314F}" type="sibTrans" cxnId="{52E15DF2-A836-4ADC-8EF8-4B7D333A3F3A}">
      <dgm:prSet/>
      <dgm:spPr/>
      <dgm:t>
        <a:bodyPr/>
        <a:lstStyle/>
        <a:p>
          <a:endParaRPr lang="de-AT"/>
        </a:p>
      </dgm:t>
    </dgm:pt>
    <dgm:pt modelId="{8E20A8A5-DFB0-42F5-A100-D29FB0A4EBFC}">
      <dgm:prSet custT="1"/>
      <dgm:spPr/>
      <dgm:t>
        <a:bodyPr anchor="ctr"/>
        <a:lstStyle/>
        <a:p>
          <a:pPr algn="ctr">
            <a:buNone/>
          </a:pPr>
          <a:r>
            <a:rPr lang="de-AT" sz="1400" b="1" dirty="0"/>
            <a:t>Mapping und Transformation</a:t>
          </a:r>
          <a:br>
            <a:rPr lang="de-AT" sz="1400" b="1" dirty="0"/>
          </a:br>
          <a:endParaRPr lang="de-AT" sz="1400" dirty="0"/>
        </a:p>
      </dgm:t>
    </dgm:pt>
    <dgm:pt modelId="{16EB729B-DD8D-43CE-A618-3F7B058E7B5C}" type="parTrans" cxnId="{297B19B1-08DD-460C-9441-6C094BBF8423}">
      <dgm:prSet/>
      <dgm:spPr/>
      <dgm:t>
        <a:bodyPr/>
        <a:lstStyle/>
        <a:p>
          <a:endParaRPr lang="de-AT"/>
        </a:p>
      </dgm:t>
    </dgm:pt>
    <dgm:pt modelId="{0A5A11B7-0B75-46BB-A261-886C676B7E12}" type="sibTrans" cxnId="{297B19B1-08DD-460C-9441-6C094BBF8423}">
      <dgm:prSet/>
      <dgm:spPr/>
      <dgm:t>
        <a:bodyPr/>
        <a:lstStyle/>
        <a:p>
          <a:endParaRPr lang="de-AT"/>
        </a:p>
      </dgm:t>
    </dgm:pt>
    <dgm:pt modelId="{9221382E-8739-4BBA-915C-55A0312590CD}">
      <dgm:prSet custT="1"/>
      <dgm:spPr/>
      <dgm:t>
        <a:bodyPr anchor="ctr"/>
        <a:lstStyle/>
        <a:p>
          <a:pPr algn="l">
            <a:buNone/>
          </a:pPr>
          <a:r>
            <a:rPr lang="de-DE" sz="1400" dirty="0"/>
            <a:t>	Ordnen Sie Datenelemente zwischen verschiedenen Anwendungen zu – mit grafischer Mapping-Oberfläche, KI-gestütztem Auto-Mapping und wiederverwendbaren Transformationen für alle Formate, lokal oder in der Cloud.</a:t>
          </a:r>
          <a:endParaRPr lang="de-AT" sz="1400" dirty="0"/>
        </a:p>
      </dgm:t>
    </dgm:pt>
    <dgm:pt modelId="{59B92423-78FD-4332-9F7A-E798B1B2F44D}" type="parTrans" cxnId="{25E69BDB-C39B-43D1-9E59-5F5BBAAE399F}">
      <dgm:prSet/>
      <dgm:spPr/>
      <dgm:t>
        <a:bodyPr/>
        <a:lstStyle/>
        <a:p>
          <a:endParaRPr lang="de-AT"/>
        </a:p>
      </dgm:t>
    </dgm:pt>
    <dgm:pt modelId="{3FB45F82-C55A-4766-A619-FC76E3F1FD10}" type="sibTrans" cxnId="{25E69BDB-C39B-43D1-9E59-5F5BBAAE399F}">
      <dgm:prSet/>
      <dgm:spPr/>
      <dgm:t>
        <a:bodyPr/>
        <a:lstStyle/>
        <a:p>
          <a:endParaRPr lang="de-AT"/>
        </a:p>
      </dgm:t>
    </dgm:pt>
    <dgm:pt modelId="{C4AA0309-9F0C-4894-BECB-A64EB1CBF756}">
      <dgm:prSet custT="1"/>
      <dgm:spPr/>
      <dgm:t>
        <a:bodyPr anchor="ctr"/>
        <a:lstStyle/>
        <a:p>
          <a:pPr algn="l">
            <a:buNone/>
          </a:pPr>
          <a:r>
            <a:rPr lang="de-DE" sz="1400" dirty="0"/>
            <a:t>	Integrieren Sie Anwendungen schnell – lokal, in der Cloud oder hybrid – mit unserer skalierbaren iPaaS. Nutzen Sie Low-Code-Tools, API-Management und Echtzeitverarbeitung für moderne Cloud-Szenarien.</a:t>
          </a:r>
          <a:endParaRPr lang="de-AT" sz="1400" dirty="0"/>
        </a:p>
      </dgm:t>
    </dgm:pt>
    <dgm:pt modelId="{759D66DB-101A-4128-9301-A0BF1771ADA6}" type="parTrans" cxnId="{607E490B-A699-481F-A001-F68487F9F53D}">
      <dgm:prSet/>
      <dgm:spPr/>
      <dgm:t>
        <a:bodyPr/>
        <a:lstStyle/>
        <a:p>
          <a:endParaRPr lang="de-AT"/>
        </a:p>
      </dgm:t>
    </dgm:pt>
    <dgm:pt modelId="{E6FBEA54-1787-461C-B6B9-3BE5137E4E13}" type="sibTrans" cxnId="{607E490B-A699-481F-A001-F68487F9F53D}">
      <dgm:prSet/>
      <dgm:spPr/>
      <dgm:t>
        <a:bodyPr/>
        <a:lstStyle/>
        <a:p>
          <a:endParaRPr lang="de-AT"/>
        </a:p>
      </dgm:t>
    </dgm:pt>
    <dgm:pt modelId="{4554EB23-7974-4C00-83A5-3858FCCB6E1F}">
      <dgm:prSet custT="1"/>
      <dgm:spPr/>
      <dgm:t>
        <a:bodyPr anchor="ctr"/>
        <a:lstStyle/>
        <a:p>
          <a:pPr algn="ctr">
            <a:buNone/>
          </a:pPr>
          <a:r>
            <a:rPr lang="de-AT" sz="1400" b="1" dirty="0"/>
            <a:t>Über 300 Anschlüsse</a:t>
          </a:r>
          <a:br>
            <a:rPr lang="de-AT" sz="1400" b="1" dirty="0"/>
          </a:br>
          <a:endParaRPr lang="de-AT" sz="1400" dirty="0"/>
        </a:p>
      </dgm:t>
    </dgm:pt>
    <dgm:pt modelId="{2052544D-9355-44D8-85B4-194C32BA7CBB}" type="parTrans" cxnId="{BF0C848C-1A9F-4912-A131-56C676EA55F4}">
      <dgm:prSet/>
      <dgm:spPr/>
      <dgm:t>
        <a:bodyPr/>
        <a:lstStyle/>
        <a:p>
          <a:endParaRPr lang="de-AT"/>
        </a:p>
      </dgm:t>
    </dgm:pt>
    <dgm:pt modelId="{3CA745A3-5E69-4CE9-874C-F9269F27F391}" type="sibTrans" cxnId="{BF0C848C-1A9F-4912-A131-56C676EA55F4}">
      <dgm:prSet/>
      <dgm:spPr/>
      <dgm:t>
        <a:bodyPr/>
        <a:lstStyle/>
        <a:p>
          <a:endParaRPr lang="de-AT"/>
        </a:p>
      </dgm:t>
    </dgm:pt>
    <dgm:pt modelId="{D5425562-B253-40B4-9042-FCDEC32E50F4}">
      <dgm:prSet custT="1"/>
      <dgm:spPr/>
      <dgm:t>
        <a:bodyPr anchor="ctr"/>
        <a:lstStyle/>
        <a:p>
          <a:pPr algn="ctr">
            <a:buNone/>
          </a:pPr>
          <a:r>
            <a:rPr lang="de-AT" sz="1400" b="1" dirty="0"/>
            <a:t>Schnellere Integrationen</a:t>
          </a:r>
          <a:br>
            <a:rPr lang="de-AT" sz="1400" b="1" dirty="0"/>
          </a:br>
          <a:endParaRPr lang="de-AT" sz="1400" dirty="0"/>
        </a:p>
      </dgm:t>
    </dgm:pt>
    <dgm:pt modelId="{FF0F1160-6D0C-4950-997B-21F50DAA0C1E}" type="parTrans" cxnId="{60595577-729B-4615-8538-AF6E29E0F2C5}">
      <dgm:prSet/>
      <dgm:spPr/>
      <dgm:t>
        <a:bodyPr/>
        <a:lstStyle/>
        <a:p>
          <a:endParaRPr lang="de-AT"/>
        </a:p>
      </dgm:t>
    </dgm:pt>
    <dgm:pt modelId="{3435732C-754D-47DC-89E8-FF030326AB00}" type="sibTrans" cxnId="{60595577-729B-4615-8538-AF6E29E0F2C5}">
      <dgm:prSet/>
      <dgm:spPr/>
      <dgm:t>
        <a:bodyPr/>
        <a:lstStyle/>
        <a:p>
          <a:endParaRPr lang="de-AT"/>
        </a:p>
      </dgm:t>
    </dgm:pt>
    <dgm:pt modelId="{54E5CED2-C31D-424E-8BE6-D35B8BDBFAF8}">
      <dgm:prSet custT="1"/>
      <dgm:spPr/>
      <dgm:t>
        <a:bodyPr anchor="ctr"/>
        <a:lstStyle/>
        <a:p>
          <a:pPr algn="ctr">
            <a:buNone/>
          </a:pPr>
          <a:r>
            <a:rPr lang="de-AT" sz="1400" b="1" dirty="0"/>
            <a:t>iPaaS-Integrationen in der Cloud</a:t>
          </a:r>
          <a:br>
            <a:rPr lang="de-AT" sz="1400" b="1" dirty="0"/>
          </a:br>
          <a:endParaRPr lang="de-AT" sz="1400" dirty="0"/>
        </a:p>
      </dgm:t>
    </dgm:pt>
    <dgm:pt modelId="{EC2DE6F1-D63D-46AF-A3ED-79234CE7A450}" type="parTrans" cxnId="{F6CCC126-EBE3-4BF3-9BE9-DD93C83B7EC1}">
      <dgm:prSet/>
      <dgm:spPr/>
      <dgm:t>
        <a:bodyPr/>
        <a:lstStyle/>
        <a:p>
          <a:endParaRPr lang="de-AT"/>
        </a:p>
      </dgm:t>
    </dgm:pt>
    <dgm:pt modelId="{EC4EE7AA-596C-4A11-B243-DAF565C7AA60}" type="sibTrans" cxnId="{F6CCC126-EBE3-4BF3-9BE9-DD93C83B7EC1}">
      <dgm:prSet/>
      <dgm:spPr/>
      <dgm:t>
        <a:bodyPr/>
        <a:lstStyle/>
        <a:p>
          <a:endParaRPr lang="de-AT"/>
        </a:p>
      </dgm:t>
    </dgm:pt>
    <dgm:pt modelId="{7451783E-1DA7-4B6D-8376-D5060EE0CF52}">
      <dgm:prSet custT="1"/>
      <dgm:spPr/>
      <dgm:t>
        <a:bodyPr/>
        <a:lstStyle/>
        <a:p>
          <a:pPr>
            <a:buNone/>
          </a:pPr>
          <a:r>
            <a:rPr lang="de-DE" sz="1400" kern="1200" dirty="0">
              <a:latin typeface="Franklin Gothic Book" panose="020B0502020104020203"/>
              <a:ea typeface="+mn-ea"/>
              <a:cs typeface="+mn-cs"/>
            </a:rPr>
            <a:t>	Die Integrationsplattform der IBM ist Cloud-native und flexibel skalierbar – lokal, in der Cloud oder hybrid. Sie integriert SaaS- und On-</a:t>
          </a:r>
          <a:r>
            <a:rPr lang="de-DE" sz="1400" kern="1200" dirty="0" err="1">
              <a:latin typeface="Franklin Gothic Book" panose="020B0502020104020203"/>
              <a:ea typeface="+mn-ea"/>
              <a:cs typeface="+mn-cs"/>
            </a:rPr>
            <a:t>Premises</a:t>
          </a:r>
          <a:r>
            <a:rPr lang="de-DE" sz="1400" kern="1200" dirty="0">
              <a:latin typeface="Franklin Gothic Book" panose="020B0502020104020203"/>
              <a:ea typeface="+mn-ea"/>
              <a:cs typeface="+mn-cs"/>
            </a:rPr>
            <a:t>-Anwendungen zuverlässig und wird von führenden Unternehmen weltweit eingesetzt.</a:t>
          </a:r>
          <a:endParaRPr lang="de-AT" sz="1400" kern="1200" dirty="0">
            <a:latin typeface="Franklin Gothic Book" panose="020B0502020104020203"/>
            <a:ea typeface="+mn-ea"/>
            <a:cs typeface="+mn-cs"/>
          </a:endParaRPr>
        </a:p>
      </dgm:t>
    </dgm:pt>
    <dgm:pt modelId="{CA44EA78-AD51-4C43-9758-336FE83B0E26}" type="sibTrans" cxnId="{12DB4983-CD7F-4464-84D5-9B274A61152B}">
      <dgm:prSet/>
      <dgm:spPr/>
      <dgm:t>
        <a:bodyPr/>
        <a:lstStyle/>
        <a:p>
          <a:endParaRPr lang="de-AT"/>
        </a:p>
      </dgm:t>
    </dgm:pt>
    <dgm:pt modelId="{8C200488-99A9-4A62-ABBC-B16D20AF180A}" type="parTrans" cxnId="{12DB4983-CD7F-4464-84D5-9B274A61152B}">
      <dgm:prSet/>
      <dgm:spPr/>
      <dgm:t>
        <a:bodyPr/>
        <a:lstStyle/>
        <a:p>
          <a:endParaRPr lang="de-AT"/>
        </a:p>
      </dgm:t>
    </dgm:pt>
    <dgm:pt modelId="{A4AFBAE4-46E5-4CD0-B164-58A4E2CBCCC5}">
      <dgm:prSet custT="1"/>
      <dgm:spPr/>
      <dgm:t>
        <a:bodyPr anchor="ctr"/>
        <a:lstStyle/>
        <a:p>
          <a:pPr algn="l">
            <a:buNone/>
          </a:pPr>
          <a:r>
            <a:rPr lang="de-AT" sz="1400" dirty="0"/>
            <a:t> 	</a:t>
          </a:r>
          <a:r>
            <a:rPr lang="de-DE" sz="1400" dirty="0"/>
            <a:t>„Lift &amp; Shift“ bringt Ihre bestehenden Integrationen schnell in die Cloud – ohne Hardwarekosten oder Installationen. Mit </a:t>
          </a:r>
          <a:r>
            <a:rPr lang="de-DE" sz="1400" dirty="0" err="1"/>
            <a:t>webMethods</a:t>
          </a:r>
          <a:r>
            <a:rPr lang="de-DE" sz="1400" dirty="0"/>
            <a:t> profitieren Sie zusätzlich von Cloud-native-Funktionen für schnelle Wertschöpfung.</a:t>
          </a:r>
          <a:endParaRPr lang="de-AT" sz="1400" dirty="0"/>
        </a:p>
      </dgm:t>
    </dgm:pt>
    <dgm:pt modelId="{C030FBAF-C5F4-468C-971F-96E860A47E09}" type="sibTrans" cxnId="{739720B8-131F-422C-B333-27EAED571E90}">
      <dgm:prSet/>
      <dgm:spPr/>
      <dgm:t>
        <a:bodyPr/>
        <a:lstStyle/>
        <a:p>
          <a:endParaRPr lang="de-AT"/>
        </a:p>
      </dgm:t>
    </dgm:pt>
    <dgm:pt modelId="{64539801-2346-4241-8A32-0332B5486093}" type="parTrans" cxnId="{739720B8-131F-422C-B333-27EAED571E90}">
      <dgm:prSet/>
      <dgm:spPr/>
      <dgm:t>
        <a:bodyPr/>
        <a:lstStyle/>
        <a:p>
          <a:endParaRPr lang="de-AT"/>
        </a:p>
      </dgm:t>
    </dgm:pt>
    <dgm:pt modelId="{FAB6404C-EDF9-462B-B2DA-A8036FE96832}" type="pres">
      <dgm:prSet presAssocID="{23A4CF80-68AA-424B-8F8A-88D2F4D4C080}" presName="diagram" presStyleCnt="0">
        <dgm:presLayoutVars>
          <dgm:dir/>
          <dgm:resizeHandles val="exact"/>
        </dgm:presLayoutVars>
      </dgm:prSet>
      <dgm:spPr/>
    </dgm:pt>
    <dgm:pt modelId="{C0945875-17F9-465D-8728-0580F2149B0D}" type="pres">
      <dgm:prSet presAssocID="{1579B090-B57A-4234-8F40-245EAA5E4AC9}" presName="node" presStyleLbl="node1" presStyleIdx="0" presStyleCnt="6">
        <dgm:presLayoutVars>
          <dgm:bulletEnabled val="1"/>
        </dgm:presLayoutVars>
      </dgm:prSet>
      <dgm:spPr/>
    </dgm:pt>
    <dgm:pt modelId="{FDC8A524-E43B-45BB-BC51-CF2F9A47C456}" type="pres">
      <dgm:prSet presAssocID="{704471F8-5E0D-45EC-8F7C-33AD28A4D654}" presName="sibTrans" presStyleCnt="0"/>
      <dgm:spPr/>
    </dgm:pt>
    <dgm:pt modelId="{28B9C0C4-372C-45B7-A8B8-2E5862D04F97}" type="pres">
      <dgm:prSet presAssocID="{4554EB23-7974-4C00-83A5-3858FCCB6E1F}" presName="node" presStyleLbl="node1" presStyleIdx="1" presStyleCnt="6">
        <dgm:presLayoutVars>
          <dgm:bulletEnabled val="1"/>
        </dgm:presLayoutVars>
      </dgm:prSet>
      <dgm:spPr/>
    </dgm:pt>
    <dgm:pt modelId="{1777F637-A56B-4F7E-8319-F6AE12691FC2}" type="pres">
      <dgm:prSet presAssocID="{3CA745A3-5E69-4CE9-874C-F9269F27F391}" presName="sibTrans" presStyleCnt="0"/>
      <dgm:spPr/>
    </dgm:pt>
    <dgm:pt modelId="{A186A30F-040B-4E8C-A408-228A0183E354}" type="pres">
      <dgm:prSet presAssocID="{D5425562-B253-40B4-9042-FCDEC32E50F4}" presName="node" presStyleLbl="node1" presStyleIdx="2" presStyleCnt="6">
        <dgm:presLayoutVars>
          <dgm:bulletEnabled val="1"/>
        </dgm:presLayoutVars>
      </dgm:prSet>
      <dgm:spPr/>
    </dgm:pt>
    <dgm:pt modelId="{75322C1F-35E9-46D1-BC93-AA0BA5299CCF}" type="pres">
      <dgm:prSet presAssocID="{3435732C-754D-47DC-89E8-FF030326AB00}" presName="sibTrans" presStyleCnt="0"/>
      <dgm:spPr/>
    </dgm:pt>
    <dgm:pt modelId="{DABD5134-8CFF-46E7-AC87-F5B94C690CB4}" type="pres">
      <dgm:prSet presAssocID="{C55DDFF9-6421-40F1-8A8F-E34A3E18376A}" presName="node" presStyleLbl="node1" presStyleIdx="3" presStyleCnt="6">
        <dgm:presLayoutVars>
          <dgm:bulletEnabled val="1"/>
        </dgm:presLayoutVars>
      </dgm:prSet>
      <dgm:spPr/>
    </dgm:pt>
    <dgm:pt modelId="{14BA9B8A-2350-4FAF-8AE1-8C027B2AC403}" type="pres">
      <dgm:prSet presAssocID="{F41AA212-4326-4824-AD4A-ADAAF624314F}" presName="sibTrans" presStyleCnt="0"/>
      <dgm:spPr/>
    </dgm:pt>
    <dgm:pt modelId="{04B06449-6721-4A66-90AB-E152A972E0D5}" type="pres">
      <dgm:prSet presAssocID="{8E20A8A5-DFB0-42F5-A100-D29FB0A4EBFC}" presName="node" presStyleLbl="node1" presStyleIdx="4" presStyleCnt="6">
        <dgm:presLayoutVars>
          <dgm:bulletEnabled val="1"/>
        </dgm:presLayoutVars>
      </dgm:prSet>
      <dgm:spPr/>
    </dgm:pt>
    <dgm:pt modelId="{668CA4FD-6F9B-4D4A-9B7A-FDC7B58E8D88}" type="pres">
      <dgm:prSet presAssocID="{0A5A11B7-0B75-46BB-A261-886C676B7E12}" presName="sibTrans" presStyleCnt="0"/>
      <dgm:spPr/>
    </dgm:pt>
    <dgm:pt modelId="{7FDF1247-2557-400C-9B00-A38F200D7C23}" type="pres">
      <dgm:prSet presAssocID="{54E5CED2-C31D-424E-8BE6-D35B8BDBFAF8}" presName="node" presStyleLbl="node1" presStyleIdx="5" presStyleCnt="6">
        <dgm:presLayoutVars>
          <dgm:bulletEnabled val="1"/>
        </dgm:presLayoutVars>
      </dgm:prSet>
      <dgm:spPr/>
    </dgm:pt>
  </dgm:ptLst>
  <dgm:cxnLst>
    <dgm:cxn modelId="{6E199C03-F151-47B2-AD45-E781D7958087}" type="presOf" srcId="{D5425562-B253-40B4-9042-FCDEC32E50F4}" destId="{A186A30F-040B-4E8C-A408-228A0183E354}" srcOrd="0" destOrd="0" presId="urn:microsoft.com/office/officeart/2005/8/layout/default"/>
    <dgm:cxn modelId="{9C1D5906-520B-4F6C-989A-92539FA7C1E3}" type="presOf" srcId="{CBB08949-0617-4337-83AD-67900E11C6F5}" destId="{A186A30F-040B-4E8C-A408-228A0183E354}" srcOrd="0" destOrd="1" presId="urn:microsoft.com/office/officeart/2005/8/layout/default"/>
    <dgm:cxn modelId="{41603207-1EDC-4A4E-B47D-F09A06CB1B9C}" type="presOf" srcId="{9221382E-8739-4BBA-915C-55A0312590CD}" destId="{04B06449-6721-4A66-90AB-E152A972E0D5}" srcOrd="0" destOrd="1" presId="urn:microsoft.com/office/officeart/2005/8/layout/default"/>
    <dgm:cxn modelId="{607E490B-A699-481F-A001-F68487F9F53D}" srcId="{54E5CED2-C31D-424E-8BE6-D35B8BDBFAF8}" destId="{C4AA0309-9F0C-4894-BECB-A64EB1CBF756}" srcOrd="0" destOrd="0" parTransId="{759D66DB-101A-4128-9301-A0BF1771ADA6}" sibTransId="{E6FBEA54-1787-461C-B6B9-3BE5137E4E13}"/>
    <dgm:cxn modelId="{648B0A1A-B88B-47CF-8CA0-21F3DEEF974F}" type="presOf" srcId="{39D1E31C-CE24-4BEF-BF78-37F7CB0F6C7C}" destId="{28B9C0C4-372C-45B7-A8B8-2E5862D04F97}" srcOrd="0" destOrd="1" presId="urn:microsoft.com/office/officeart/2005/8/layout/default"/>
    <dgm:cxn modelId="{5A9C6E1F-1997-45B7-8857-A31701F51470}" type="presOf" srcId="{A4AFBAE4-46E5-4CD0-B164-58A4E2CBCCC5}" destId="{DABD5134-8CFF-46E7-AC87-F5B94C690CB4}" srcOrd="0" destOrd="1" presId="urn:microsoft.com/office/officeart/2005/8/layout/default"/>
    <dgm:cxn modelId="{E0B14622-A81D-4813-B494-5DEF1289258D}" type="presOf" srcId="{8E20A8A5-DFB0-42F5-A100-D29FB0A4EBFC}" destId="{04B06449-6721-4A66-90AB-E152A972E0D5}" srcOrd="0" destOrd="0" presId="urn:microsoft.com/office/officeart/2005/8/layout/default"/>
    <dgm:cxn modelId="{F6CCC126-EBE3-4BF3-9BE9-DD93C83B7EC1}" srcId="{23A4CF80-68AA-424B-8F8A-88D2F4D4C080}" destId="{54E5CED2-C31D-424E-8BE6-D35B8BDBFAF8}" srcOrd="5" destOrd="0" parTransId="{EC2DE6F1-D63D-46AF-A3ED-79234CE7A450}" sibTransId="{EC4EE7AA-596C-4A11-B243-DAF565C7AA60}"/>
    <dgm:cxn modelId="{3935092B-CEC6-41A0-95E3-3CFC809E5B2A}" type="presOf" srcId="{C4AA0309-9F0C-4894-BECB-A64EB1CBF756}" destId="{7FDF1247-2557-400C-9B00-A38F200D7C23}" srcOrd="0" destOrd="1" presId="urn:microsoft.com/office/officeart/2005/8/layout/default"/>
    <dgm:cxn modelId="{7F53B335-16A5-481D-AA2A-941184F1658F}" type="presOf" srcId="{C55DDFF9-6421-40F1-8A8F-E34A3E18376A}" destId="{DABD5134-8CFF-46E7-AC87-F5B94C690CB4}" srcOrd="0" destOrd="0" presId="urn:microsoft.com/office/officeart/2005/8/layout/default"/>
    <dgm:cxn modelId="{E48DF15E-905A-4D7D-85F5-47DC80E2BA3D}" type="presOf" srcId="{1579B090-B57A-4234-8F40-245EAA5E4AC9}" destId="{C0945875-17F9-465D-8728-0580F2149B0D}" srcOrd="0" destOrd="0" presId="urn:microsoft.com/office/officeart/2005/8/layout/default"/>
    <dgm:cxn modelId="{B6F54B66-9A2A-4EE8-92B5-FA87DF251879}" type="presOf" srcId="{4554EB23-7974-4C00-83A5-3858FCCB6E1F}" destId="{28B9C0C4-372C-45B7-A8B8-2E5862D04F97}" srcOrd="0" destOrd="0" presId="urn:microsoft.com/office/officeart/2005/8/layout/default"/>
    <dgm:cxn modelId="{8E271068-C444-4EED-B6C4-20CF14E176C5}" srcId="{4554EB23-7974-4C00-83A5-3858FCCB6E1F}" destId="{39D1E31C-CE24-4BEF-BF78-37F7CB0F6C7C}" srcOrd="0" destOrd="0" parTransId="{C3F7FE6B-22D6-46BF-9896-CF483587EBD8}" sibTransId="{24B3F4E7-E2A5-419F-A7AB-EE953669019A}"/>
    <dgm:cxn modelId="{941E334C-9CF2-434B-8649-94261E99C137}" type="presOf" srcId="{23A4CF80-68AA-424B-8F8A-88D2F4D4C080}" destId="{FAB6404C-EDF9-462B-B2DA-A8036FE96832}" srcOrd="0" destOrd="0" presId="urn:microsoft.com/office/officeart/2005/8/layout/default"/>
    <dgm:cxn modelId="{60595577-729B-4615-8538-AF6E29E0F2C5}" srcId="{23A4CF80-68AA-424B-8F8A-88D2F4D4C080}" destId="{D5425562-B253-40B4-9042-FCDEC32E50F4}" srcOrd="2" destOrd="0" parTransId="{FF0F1160-6D0C-4950-997B-21F50DAA0C1E}" sibTransId="{3435732C-754D-47DC-89E8-FF030326AB00}"/>
    <dgm:cxn modelId="{12DB4983-CD7F-4464-84D5-9B274A61152B}" srcId="{1579B090-B57A-4234-8F40-245EAA5E4AC9}" destId="{7451783E-1DA7-4B6D-8376-D5060EE0CF52}" srcOrd="0" destOrd="0" parTransId="{8C200488-99A9-4A62-ABBC-B16D20AF180A}" sibTransId="{CA44EA78-AD51-4C43-9758-336FE83B0E26}"/>
    <dgm:cxn modelId="{BF0C848C-1A9F-4912-A131-56C676EA55F4}" srcId="{23A4CF80-68AA-424B-8F8A-88D2F4D4C080}" destId="{4554EB23-7974-4C00-83A5-3858FCCB6E1F}" srcOrd="1" destOrd="0" parTransId="{2052544D-9355-44D8-85B4-194C32BA7CBB}" sibTransId="{3CA745A3-5E69-4CE9-874C-F9269F27F391}"/>
    <dgm:cxn modelId="{02298D91-9ED8-4B6A-82EF-78407CCAC581}" type="presOf" srcId="{54E5CED2-C31D-424E-8BE6-D35B8BDBFAF8}" destId="{7FDF1247-2557-400C-9B00-A38F200D7C23}" srcOrd="0" destOrd="0" presId="urn:microsoft.com/office/officeart/2005/8/layout/default"/>
    <dgm:cxn modelId="{FD13919C-0FA2-42C4-89F4-4886863766A1}" type="presOf" srcId="{7451783E-1DA7-4B6D-8376-D5060EE0CF52}" destId="{C0945875-17F9-465D-8728-0580F2149B0D}" srcOrd="0" destOrd="1" presId="urn:microsoft.com/office/officeart/2005/8/layout/default"/>
    <dgm:cxn modelId="{297B19B1-08DD-460C-9441-6C094BBF8423}" srcId="{23A4CF80-68AA-424B-8F8A-88D2F4D4C080}" destId="{8E20A8A5-DFB0-42F5-A100-D29FB0A4EBFC}" srcOrd="4" destOrd="0" parTransId="{16EB729B-DD8D-43CE-A618-3F7B058E7B5C}" sibTransId="{0A5A11B7-0B75-46BB-A261-886C676B7E12}"/>
    <dgm:cxn modelId="{739720B8-131F-422C-B333-27EAED571E90}" srcId="{C55DDFF9-6421-40F1-8A8F-E34A3E18376A}" destId="{A4AFBAE4-46E5-4CD0-B164-58A4E2CBCCC5}" srcOrd="0" destOrd="0" parTransId="{64539801-2346-4241-8A32-0332B5486093}" sibTransId="{C030FBAF-C5F4-468C-971F-96E860A47E09}"/>
    <dgm:cxn modelId="{06837EBA-F284-45B0-8B05-96413DA4609A}" srcId="{D5425562-B253-40B4-9042-FCDEC32E50F4}" destId="{CBB08949-0617-4337-83AD-67900E11C6F5}" srcOrd="0" destOrd="0" parTransId="{2CDB0D61-F134-4807-86C6-CDDFE47651C5}" sibTransId="{E2425B56-780F-4E50-B433-55E403B43822}"/>
    <dgm:cxn modelId="{25E69BDB-C39B-43D1-9E59-5F5BBAAE399F}" srcId="{8E20A8A5-DFB0-42F5-A100-D29FB0A4EBFC}" destId="{9221382E-8739-4BBA-915C-55A0312590CD}" srcOrd="0" destOrd="0" parTransId="{59B92423-78FD-4332-9F7A-E798B1B2F44D}" sibTransId="{3FB45F82-C55A-4766-A619-FC76E3F1FD10}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52E15DF2-A836-4ADC-8EF8-4B7D333A3F3A}" srcId="{23A4CF80-68AA-424B-8F8A-88D2F4D4C080}" destId="{C55DDFF9-6421-40F1-8A8F-E34A3E18376A}" srcOrd="3" destOrd="0" parTransId="{A9E3473F-5BC8-4F96-A9C2-824EB5B2DF53}" sibTransId="{F41AA212-4326-4824-AD4A-ADAAF624314F}"/>
    <dgm:cxn modelId="{8DBC4100-43C9-4A5E-B558-F8944F544467}" type="presParOf" srcId="{FAB6404C-EDF9-462B-B2DA-A8036FE96832}" destId="{C0945875-17F9-465D-8728-0580F2149B0D}" srcOrd="0" destOrd="0" presId="urn:microsoft.com/office/officeart/2005/8/layout/default"/>
    <dgm:cxn modelId="{F8E1FB59-324E-4F83-B30E-76CB4F3F9CE0}" type="presParOf" srcId="{FAB6404C-EDF9-462B-B2DA-A8036FE96832}" destId="{FDC8A524-E43B-45BB-BC51-CF2F9A47C456}" srcOrd="1" destOrd="0" presId="urn:microsoft.com/office/officeart/2005/8/layout/default"/>
    <dgm:cxn modelId="{92F9F0AB-D158-410F-9566-695E91171729}" type="presParOf" srcId="{FAB6404C-EDF9-462B-B2DA-A8036FE96832}" destId="{28B9C0C4-372C-45B7-A8B8-2E5862D04F97}" srcOrd="2" destOrd="0" presId="urn:microsoft.com/office/officeart/2005/8/layout/default"/>
    <dgm:cxn modelId="{EA13B2A9-3F40-4FC1-B1A9-AF1FED26C2F3}" type="presParOf" srcId="{FAB6404C-EDF9-462B-B2DA-A8036FE96832}" destId="{1777F637-A56B-4F7E-8319-F6AE12691FC2}" srcOrd="3" destOrd="0" presId="urn:microsoft.com/office/officeart/2005/8/layout/default"/>
    <dgm:cxn modelId="{3799A7A4-2622-4757-BECA-938068C0823F}" type="presParOf" srcId="{FAB6404C-EDF9-462B-B2DA-A8036FE96832}" destId="{A186A30F-040B-4E8C-A408-228A0183E354}" srcOrd="4" destOrd="0" presId="urn:microsoft.com/office/officeart/2005/8/layout/default"/>
    <dgm:cxn modelId="{F46A440A-97BB-488C-A0CD-5116FD75BE80}" type="presParOf" srcId="{FAB6404C-EDF9-462B-B2DA-A8036FE96832}" destId="{75322C1F-35E9-46D1-BC93-AA0BA5299CCF}" srcOrd="5" destOrd="0" presId="urn:microsoft.com/office/officeart/2005/8/layout/default"/>
    <dgm:cxn modelId="{24B20404-075D-4067-BA5B-150F54260CFF}" type="presParOf" srcId="{FAB6404C-EDF9-462B-B2DA-A8036FE96832}" destId="{DABD5134-8CFF-46E7-AC87-F5B94C690CB4}" srcOrd="6" destOrd="0" presId="urn:microsoft.com/office/officeart/2005/8/layout/default"/>
    <dgm:cxn modelId="{0E334F80-8676-40CE-B4BF-BD8C1F7D4A8B}" type="presParOf" srcId="{FAB6404C-EDF9-462B-B2DA-A8036FE96832}" destId="{14BA9B8A-2350-4FAF-8AE1-8C027B2AC403}" srcOrd="7" destOrd="0" presId="urn:microsoft.com/office/officeart/2005/8/layout/default"/>
    <dgm:cxn modelId="{AE59AA6D-35AB-4742-A3F7-1AD808658D8C}" type="presParOf" srcId="{FAB6404C-EDF9-462B-B2DA-A8036FE96832}" destId="{04B06449-6721-4A66-90AB-E152A972E0D5}" srcOrd="8" destOrd="0" presId="urn:microsoft.com/office/officeart/2005/8/layout/default"/>
    <dgm:cxn modelId="{B89A644B-E26E-4BE4-B3D3-D9A42A88DD1A}" type="presParOf" srcId="{FAB6404C-EDF9-462B-B2DA-A8036FE96832}" destId="{668CA4FD-6F9B-4D4A-9B7A-FDC7B58E8D88}" srcOrd="9" destOrd="0" presId="urn:microsoft.com/office/officeart/2005/8/layout/default"/>
    <dgm:cxn modelId="{38BB35C8-D4CF-4C83-8AE2-D53261B0DAB3}" type="presParOf" srcId="{FAB6404C-EDF9-462B-B2DA-A8036FE96832}" destId="{7FDF1247-2557-400C-9B00-A38F200D7C23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webMethods JIS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de-DE" sz="2800" dirty="0"/>
            <a:t>Früher </a:t>
          </a:r>
          <a:r>
            <a:rPr lang="de-DE" sz="2800" dirty="0" err="1"/>
            <a:t>Jacada</a:t>
          </a:r>
          <a:r>
            <a:rPr lang="de-DE" sz="2800" dirty="0"/>
            <a:t>® Interface Server – weiterhin eine führende Lösung für die automatisierte Modernisierung von Host-Anwendungen. Ermöglicht Web-Zugriff ohne Änderung des Backend-Codes.</a:t>
          </a:r>
          <a:endParaRPr lang="de-DE" sz="28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webMethods Mediator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de-DE" sz="2800" dirty="0"/>
            <a:t>Service-Mittler zur Durchsetzung von </a:t>
          </a:r>
          <a:r>
            <a:rPr lang="de-DE" sz="2800" dirty="0" err="1"/>
            <a:t>Runtime</a:t>
          </a:r>
          <a:r>
            <a:rPr lang="de-DE" sz="2800" dirty="0"/>
            <a:t>-Richtlinien, insbesondere für Sicherheit, Monitoring und Zugriffskontrolle. Wird im Kontext von API-Management-Lösungen wie dem API Gateway eingesetzt.</a:t>
          </a:r>
          <a:endParaRPr lang="de-DE" sz="28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webMethods Mobile Designer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de-DE" sz="2800" dirty="0"/>
            <a:t>Ehemals zur mobilen Bereitstellung von Prozessen entwickelt. Heute durch moderne API-zentrierte Mobile-Strategien abgelöst – basierend auf </a:t>
          </a:r>
          <a:r>
            <a:rPr lang="de-DE" sz="2800" dirty="0" err="1"/>
            <a:t>webMethods</a:t>
          </a:r>
          <a:r>
            <a:rPr lang="de-DE" sz="2800" dirty="0"/>
            <a:t> API Gateway und Frameworks wie React Native.</a:t>
          </a:r>
          <a:endParaRPr lang="de-DE" sz="28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webMethods </a:t>
          </a:r>
          <a:r>
            <a:rPr lang="de-AT" sz="3200" b="1" i="0" u="none" strike="noStrike" cap="none" baseline="0" noProof="0" dirty="0" err="1">
              <a:solidFill>
                <a:srgbClr val="496875"/>
              </a:solidFill>
              <a:latin typeface="Franklin Gothic Book"/>
            </a:rPr>
            <a:t>OneData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de-DE" sz="2800" kern="1200" dirty="0"/>
            <a:t>Abgleich, Bereinigung und Synchronisation von Stammdaten aus verschiedenen Unternehmensbereichen – Produkt-, Kunden- und Lieferantendaten, hierarchische Daten, Referenzdaten und Metadaten. </a:t>
          </a:r>
          <a:r>
            <a:rPr lang="en-GB" sz="28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Franklin Gothic Book" panose="020B0502020104020203"/>
              <a:ea typeface="+mn-ea"/>
              <a:cs typeface="+mn-cs"/>
            </a:rPr>
            <a:t>Unterstützt</a:t>
          </a:r>
          <a:r>
            <a:rPr lang="en-GB" sz="2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Franklin Gothic Book" panose="020B0502020104020203"/>
              <a:ea typeface="+mn-ea"/>
              <a:cs typeface="+mn-cs"/>
            </a:rPr>
            <a:t> </a:t>
          </a:r>
          <a:r>
            <a:rPr lang="en-GB" sz="28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Franklin Gothic Book" panose="020B0502020104020203"/>
              <a:ea typeface="+mn-ea"/>
              <a:cs typeface="+mn-cs"/>
            </a:rPr>
            <a:t>jetzt</a:t>
          </a:r>
          <a:r>
            <a:rPr lang="en-GB" sz="2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Franklin Gothic Book" panose="020B0502020104020203"/>
              <a:ea typeface="+mn-ea"/>
              <a:cs typeface="+mn-cs"/>
            </a:rPr>
            <a:t> Self-Service-MDM, </a:t>
          </a:r>
          <a:r>
            <a:rPr lang="en-GB" sz="28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Franklin Gothic Book" panose="020B0502020104020203"/>
              <a:ea typeface="+mn-ea"/>
              <a:cs typeface="+mn-cs"/>
            </a:rPr>
            <a:t>erweiterte</a:t>
          </a:r>
          <a:r>
            <a:rPr lang="en-GB" sz="2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Franklin Gothic Book" panose="020B0502020104020203"/>
              <a:ea typeface="+mn-ea"/>
              <a:cs typeface="+mn-cs"/>
            </a:rPr>
            <a:t> Data Governance, Cloud-Integration und </a:t>
          </a:r>
          <a:r>
            <a:rPr lang="en-GB" sz="28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Franklin Gothic Book" panose="020B0502020104020203"/>
              <a:ea typeface="+mn-ea"/>
              <a:cs typeface="+mn-cs"/>
            </a:rPr>
            <a:t>Echtzeitdatenquellen</a:t>
          </a:r>
          <a:r>
            <a:rPr lang="en-GB" sz="2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Franklin Gothic Book" panose="020B0502020104020203"/>
              <a:ea typeface="+mn-ea"/>
              <a:cs typeface="+mn-cs"/>
            </a:rPr>
            <a:t>.</a:t>
          </a:r>
          <a:endParaRPr lang="de-DE" sz="28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Franklin Gothic Book" panose="020B0502020104020203"/>
            <a:ea typeface="+mn-ea"/>
            <a:cs typeface="+mn-cs"/>
          </a:endParaRP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89DDD6CB-D8EA-4E38-83D0-F48C15AD32A9}">
      <dgm:prSet custT="1"/>
      <dgm:spPr/>
      <dgm:t>
        <a:bodyPr/>
        <a:lstStyle/>
        <a:p>
          <a:pPr algn="l" rtl="0">
            <a:lnSpc>
              <a:spcPct val="100000"/>
            </a:lnSpc>
          </a:pPr>
          <a:endParaRPr lang="de-AT" sz="2800" kern="1200" dirty="0">
            <a:solidFill>
              <a:schemeClr val="accent3">
                <a:lumMod val="50000"/>
              </a:schemeClr>
            </a:solidFill>
          </a:endParaRPr>
        </a:p>
      </dgm:t>
    </dgm:pt>
    <dgm:pt modelId="{31635D11-1446-4131-8A94-5B7D84A7C697}" type="parTrans" cxnId="{4A9D967D-219C-4F92-B9F7-9706AF57CDD9}">
      <dgm:prSet/>
      <dgm:spPr/>
      <dgm:t>
        <a:bodyPr/>
        <a:lstStyle/>
        <a:p>
          <a:endParaRPr lang="de-AT"/>
        </a:p>
      </dgm:t>
    </dgm:pt>
    <dgm:pt modelId="{DEE46299-6331-42EB-A709-44313F252A43}" type="sibTrans" cxnId="{4A9D967D-219C-4F92-B9F7-9706AF57CDD9}">
      <dgm:prSet/>
      <dgm:spPr/>
      <dgm:t>
        <a:bodyPr/>
        <a:lstStyle/>
        <a:p>
          <a:endParaRPr lang="de-AT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4A9D967D-219C-4F92-B9F7-9706AF57CDD9}" srcId="{1579B090-B57A-4234-8F40-245EAA5E4AC9}" destId="{89DDD6CB-D8EA-4E38-83D0-F48C15AD32A9}" srcOrd="1" destOrd="0" parTransId="{31635D11-1446-4131-8A94-5B7D84A7C697}" sibTransId="{DEE46299-6331-42EB-A709-44313F252A43}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75238BB0-2136-4B4E-9426-AE486C1B6D68}" type="presOf" srcId="{89DDD6CB-D8EA-4E38-83D0-F48C15AD32A9}" destId="{B3BBA7A7-B96C-479D-9799-522ABDEC9D7D}" srcOrd="0" destOrd="1" presId="urn:microsoft.com/office/officeart/2008/layout/IncreasingCircleProcess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webMethods Operational </a:t>
          </a:r>
          <a:r>
            <a:rPr lang="de-AT" sz="3200" b="1" i="0" u="none" strike="noStrike" cap="none" baseline="0" noProof="0" dirty="0" err="1">
              <a:solidFill>
                <a:srgbClr val="496875"/>
              </a:solidFill>
              <a:latin typeface="Franklin Gothic Book"/>
            </a:rPr>
            <a:t>Intelligence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de-DE" sz="2800" dirty="0"/>
            <a:t>Basierend auf einer ereignisgesteuerten Architektur kombiniert die Plattform modernste Technologien für Prozess- und Datenanalyse. Neu sind KI-gestützte </a:t>
          </a:r>
          <a:r>
            <a:rPr lang="de-DE" sz="2800" dirty="0" err="1"/>
            <a:t>Anomalieerkennung</a:t>
          </a:r>
          <a:r>
            <a:rPr lang="de-DE" sz="2800" dirty="0"/>
            <a:t>, Integration von IoT-Daten und erweiterte Self-Service-Dashboards.</a:t>
          </a:r>
          <a:endParaRPr lang="de-DE" sz="28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webMethods </a:t>
          </a:r>
          <a:r>
            <a:rPr lang="de-AT" sz="3200" b="1" i="0" u="none" strike="noStrike" cap="none" baseline="0" noProof="0" dirty="0" err="1">
              <a:solidFill>
                <a:srgbClr val="496875"/>
              </a:solidFill>
              <a:latin typeface="Franklin Gothic Book"/>
            </a:rPr>
            <a:t>Optimize</a:t>
          </a: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 </a:t>
          </a:r>
          <a:r>
            <a:rPr lang="de-AT" sz="3200" b="1" i="0" u="none" strike="noStrike" cap="none" baseline="0" noProof="0" dirty="0" err="1">
              <a:solidFill>
                <a:srgbClr val="496875"/>
              </a:solidFill>
              <a:latin typeface="Franklin Gothic Book"/>
            </a:rPr>
            <a:t>for</a:t>
          </a: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 B2B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de-DE" sz="2800" dirty="0"/>
            <a:t>Zusatz-Tool für </a:t>
          </a:r>
          <a:r>
            <a:rPr lang="de-DE" sz="2800" dirty="0" err="1"/>
            <a:t>webMethods</a:t>
          </a:r>
          <a:r>
            <a:rPr lang="de-DE" sz="2800" dirty="0"/>
            <a:t> Trading Networks, das Echtzeit-Einblicke in Transaktionen und Partnergeschäftstrends liefert. Neu mit KI-gestützter Analyse, erweiterten Dashboards und Cloud-Integration.</a:t>
          </a:r>
          <a:endParaRPr lang="de-DE" sz="28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5/8/layout/default" loCatId="list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 anchor="ctr"/>
        <a:lstStyle/>
        <a:p>
          <a:pPr algn="ctr" rtl="0">
            <a:buNone/>
            <a:defRPr b="1"/>
          </a:pPr>
          <a:r>
            <a:rPr lang="de-DE" sz="1400" b="0" dirty="0"/>
            <a:t>Verwenden Sie </a:t>
          </a:r>
          <a:r>
            <a:rPr lang="de-DE" sz="1400" b="0" dirty="0" err="1"/>
            <a:t>Optimize</a:t>
          </a:r>
          <a:r>
            <a:rPr lang="de-DE" sz="1400" b="0" dirty="0"/>
            <a:t> </a:t>
          </a:r>
          <a:r>
            <a:rPr lang="de-DE" sz="1400" b="0" dirty="0" err="1"/>
            <a:t>for</a:t>
          </a:r>
          <a:r>
            <a:rPr lang="de-DE" sz="1400" b="0" dirty="0"/>
            <a:t> B2B, um KPIs zu überwachen, z.</a:t>
          </a:r>
          <a:endParaRPr lang="de-DE" sz="1400" b="0" i="0" u="none" strike="noStrike" cap="none" baseline="0" noProof="0" dirty="0"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52A6167F-98EF-407A-9E17-F4F53212B1EA}">
      <dgm:prSet custT="1"/>
      <dgm:spPr/>
      <dgm:t>
        <a:bodyPr/>
        <a:lstStyle/>
        <a:p>
          <a:pPr algn="ctr" rtl="0">
            <a:buNone/>
            <a:defRPr b="1"/>
          </a:pPr>
          <a:r>
            <a:rPr lang="de-AT" sz="1400" b="0" dirty="0"/>
            <a:t>Auftragsvolumen, Mengen und Zykluszeiten</a:t>
          </a:r>
        </a:p>
      </dgm:t>
    </dgm:pt>
    <dgm:pt modelId="{A831C0A5-1F12-4490-92C2-36E825990755}" type="parTrans" cxnId="{C277F507-E570-4014-A9F6-8ED1D53C8F42}">
      <dgm:prSet/>
      <dgm:spPr/>
      <dgm:t>
        <a:bodyPr/>
        <a:lstStyle/>
        <a:p>
          <a:endParaRPr lang="de-AT"/>
        </a:p>
      </dgm:t>
    </dgm:pt>
    <dgm:pt modelId="{98CEA2E8-6188-40AA-8ADE-D7B14C243121}" type="sibTrans" cxnId="{C277F507-E570-4014-A9F6-8ED1D53C8F42}">
      <dgm:prSet/>
      <dgm:spPr/>
      <dgm:t>
        <a:bodyPr/>
        <a:lstStyle/>
        <a:p>
          <a:endParaRPr lang="de-AT"/>
        </a:p>
      </dgm:t>
    </dgm:pt>
    <dgm:pt modelId="{63B6FB31-66DA-4696-8C9C-C2960754D085}">
      <dgm:prSet custT="1"/>
      <dgm:spPr/>
      <dgm:t>
        <a:bodyPr/>
        <a:lstStyle/>
        <a:p>
          <a:pPr algn="ctr" rtl="0">
            <a:buNone/>
            <a:defRPr b="1"/>
          </a:pPr>
          <a:r>
            <a:rPr lang="de-AT" sz="1400" b="0" dirty="0"/>
            <a:t>Doppelbestellungen, Nachbestellungen und Versandverzögerungen</a:t>
          </a:r>
        </a:p>
      </dgm:t>
    </dgm:pt>
    <dgm:pt modelId="{5E18DC3E-D6C4-4A34-8C80-88E5AD74F2B2}" type="parTrans" cxnId="{55C926FD-3C52-435F-9561-8CDB1237762B}">
      <dgm:prSet/>
      <dgm:spPr/>
      <dgm:t>
        <a:bodyPr/>
        <a:lstStyle/>
        <a:p>
          <a:endParaRPr lang="de-AT"/>
        </a:p>
      </dgm:t>
    </dgm:pt>
    <dgm:pt modelId="{B7F3F7BD-A611-4979-9D41-A1B65B065EB6}" type="sibTrans" cxnId="{55C926FD-3C52-435F-9561-8CDB1237762B}">
      <dgm:prSet/>
      <dgm:spPr/>
      <dgm:t>
        <a:bodyPr/>
        <a:lstStyle/>
        <a:p>
          <a:endParaRPr lang="de-AT"/>
        </a:p>
      </dgm:t>
    </dgm:pt>
    <dgm:pt modelId="{0D485E9E-CF76-483D-8E1F-5F30C07C40A1}">
      <dgm:prSet custT="1"/>
      <dgm:spPr/>
      <dgm:t>
        <a:bodyPr/>
        <a:lstStyle/>
        <a:p>
          <a:pPr algn="ctr" rtl="0">
            <a:buNone/>
            <a:defRPr b="1"/>
          </a:pPr>
          <a:r>
            <a:rPr lang="de-AT" sz="1400" b="0" dirty="0"/>
            <a:t>Preis- und Kostenabweichungen</a:t>
          </a:r>
        </a:p>
      </dgm:t>
    </dgm:pt>
    <dgm:pt modelId="{27544510-C26B-4E47-A811-9789C2345E5A}" type="parTrans" cxnId="{86316B9F-B86D-4AAA-9394-056CDD961708}">
      <dgm:prSet/>
      <dgm:spPr/>
      <dgm:t>
        <a:bodyPr/>
        <a:lstStyle/>
        <a:p>
          <a:endParaRPr lang="de-AT"/>
        </a:p>
      </dgm:t>
    </dgm:pt>
    <dgm:pt modelId="{E76D9E3B-D236-4F92-A6BF-81648247EF20}" type="sibTrans" cxnId="{86316B9F-B86D-4AAA-9394-056CDD961708}">
      <dgm:prSet/>
      <dgm:spPr/>
      <dgm:t>
        <a:bodyPr/>
        <a:lstStyle/>
        <a:p>
          <a:endParaRPr lang="de-AT"/>
        </a:p>
      </dgm:t>
    </dgm:pt>
    <dgm:pt modelId="{41EB04CA-AC34-4E1C-AAD7-A30121BBA9ED}">
      <dgm:prSet custT="1"/>
      <dgm:spPr/>
      <dgm:t>
        <a:bodyPr/>
        <a:lstStyle/>
        <a:p>
          <a:pPr algn="ctr" rtl="0">
            <a:buNone/>
            <a:defRPr b="1"/>
          </a:pPr>
          <a:r>
            <a:rPr lang="de-AT" sz="1400" b="0" dirty="0"/>
            <a:t>Vorlaufzeitvariabilität und Fehlerbehebungszeit</a:t>
          </a:r>
        </a:p>
      </dgm:t>
    </dgm:pt>
    <dgm:pt modelId="{07690F2F-826E-4AD6-844A-148EF8BD17C9}" type="parTrans" cxnId="{0BF72A51-E8E2-4E0F-8F46-8590C9980604}">
      <dgm:prSet/>
      <dgm:spPr/>
      <dgm:t>
        <a:bodyPr/>
        <a:lstStyle/>
        <a:p>
          <a:endParaRPr lang="de-AT"/>
        </a:p>
      </dgm:t>
    </dgm:pt>
    <dgm:pt modelId="{47657634-71C6-40D9-A435-97B02D0C9622}" type="sibTrans" cxnId="{0BF72A51-E8E2-4E0F-8F46-8590C9980604}">
      <dgm:prSet/>
      <dgm:spPr/>
      <dgm:t>
        <a:bodyPr/>
        <a:lstStyle/>
        <a:p>
          <a:endParaRPr lang="de-AT"/>
        </a:p>
      </dgm:t>
    </dgm:pt>
    <dgm:pt modelId="{5FB058A7-428F-40DF-BF5A-8979F4944352}">
      <dgm:prSet custT="1"/>
      <dgm:spPr/>
      <dgm:t>
        <a:bodyPr/>
        <a:lstStyle/>
        <a:p>
          <a:pPr algn="ctr" rtl="0">
            <a:buNone/>
            <a:defRPr b="1"/>
          </a:pPr>
          <a:r>
            <a:rPr lang="de-AT" sz="1400" b="0" dirty="0"/>
            <a:t>Ungültige Bestellbeträge</a:t>
          </a:r>
        </a:p>
      </dgm:t>
    </dgm:pt>
    <dgm:pt modelId="{877E39D5-01D8-4462-B73B-4083AA885F0C}" type="parTrans" cxnId="{22508BDB-6B7E-4488-99F0-783FAAF2214B}">
      <dgm:prSet/>
      <dgm:spPr/>
      <dgm:t>
        <a:bodyPr/>
        <a:lstStyle/>
        <a:p>
          <a:endParaRPr lang="de-AT"/>
        </a:p>
      </dgm:t>
    </dgm:pt>
    <dgm:pt modelId="{053ED8ED-CBF8-4ED3-86D0-1193F13A34A2}" type="sibTrans" cxnId="{22508BDB-6B7E-4488-99F0-783FAAF2214B}">
      <dgm:prSet/>
      <dgm:spPr/>
      <dgm:t>
        <a:bodyPr/>
        <a:lstStyle/>
        <a:p>
          <a:endParaRPr lang="de-AT"/>
        </a:p>
      </dgm:t>
    </dgm:pt>
    <dgm:pt modelId="{FAB6404C-EDF9-462B-B2DA-A8036FE96832}" type="pres">
      <dgm:prSet presAssocID="{23A4CF80-68AA-424B-8F8A-88D2F4D4C080}" presName="diagram" presStyleCnt="0">
        <dgm:presLayoutVars>
          <dgm:dir/>
          <dgm:resizeHandles val="exact"/>
        </dgm:presLayoutVars>
      </dgm:prSet>
      <dgm:spPr/>
    </dgm:pt>
    <dgm:pt modelId="{C0945875-17F9-465D-8728-0580F2149B0D}" type="pres">
      <dgm:prSet presAssocID="{1579B090-B57A-4234-8F40-245EAA5E4AC9}" presName="node" presStyleLbl="node1" presStyleIdx="0" presStyleCnt="6">
        <dgm:presLayoutVars>
          <dgm:bulletEnabled val="1"/>
        </dgm:presLayoutVars>
      </dgm:prSet>
      <dgm:spPr/>
    </dgm:pt>
    <dgm:pt modelId="{FDC8A524-E43B-45BB-BC51-CF2F9A47C456}" type="pres">
      <dgm:prSet presAssocID="{704471F8-5E0D-45EC-8F7C-33AD28A4D654}" presName="sibTrans" presStyleCnt="0"/>
      <dgm:spPr/>
    </dgm:pt>
    <dgm:pt modelId="{ED8C1CFE-DB86-45A1-B0E9-4D2163BF8C54}" type="pres">
      <dgm:prSet presAssocID="{52A6167F-98EF-407A-9E17-F4F53212B1EA}" presName="node" presStyleLbl="node1" presStyleIdx="1" presStyleCnt="6">
        <dgm:presLayoutVars>
          <dgm:bulletEnabled val="1"/>
        </dgm:presLayoutVars>
      </dgm:prSet>
      <dgm:spPr/>
    </dgm:pt>
    <dgm:pt modelId="{CFD9370A-774D-4455-A056-4ABB9BFFCDB3}" type="pres">
      <dgm:prSet presAssocID="{98CEA2E8-6188-40AA-8ADE-D7B14C243121}" presName="sibTrans" presStyleCnt="0"/>
      <dgm:spPr/>
    </dgm:pt>
    <dgm:pt modelId="{5F36837D-ED75-49FB-8CC7-322D5EC29F18}" type="pres">
      <dgm:prSet presAssocID="{63B6FB31-66DA-4696-8C9C-C2960754D085}" presName="node" presStyleLbl="node1" presStyleIdx="2" presStyleCnt="6">
        <dgm:presLayoutVars>
          <dgm:bulletEnabled val="1"/>
        </dgm:presLayoutVars>
      </dgm:prSet>
      <dgm:spPr/>
    </dgm:pt>
    <dgm:pt modelId="{B6EFAD06-685C-4BF5-9570-8D4E3DE65F6A}" type="pres">
      <dgm:prSet presAssocID="{B7F3F7BD-A611-4979-9D41-A1B65B065EB6}" presName="sibTrans" presStyleCnt="0"/>
      <dgm:spPr/>
    </dgm:pt>
    <dgm:pt modelId="{D82B1BA7-1888-44DB-A520-B377E13FFD37}" type="pres">
      <dgm:prSet presAssocID="{0D485E9E-CF76-483D-8E1F-5F30C07C40A1}" presName="node" presStyleLbl="node1" presStyleIdx="3" presStyleCnt="6">
        <dgm:presLayoutVars>
          <dgm:bulletEnabled val="1"/>
        </dgm:presLayoutVars>
      </dgm:prSet>
      <dgm:spPr/>
    </dgm:pt>
    <dgm:pt modelId="{0CFB018B-C6D1-490D-8466-BFA32317EE6B}" type="pres">
      <dgm:prSet presAssocID="{E76D9E3B-D236-4F92-A6BF-81648247EF20}" presName="sibTrans" presStyleCnt="0"/>
      <dgm:spPr/>
    </dgm:pt>
    <dgm:pt modelId="{AC80C1AC-4A81-4141-8ACE-DAE0CDC1AF93}" type="pres">
      <dgm:prSet presAssocID="{41EB04CA-AC34-4E1C-AAD7-A30121BBA9ED}" presName="node" presStyleLbl="node1" presStyleIdx="4" presStyleCnt="6">
        <dgm:presLayoutVars>
          <dgm:bulletEnabled val="1"/>
        </dgm:presLayoutVars>
      </dgm:prSet>
      <dgm:spPr/>
    </dgm:pt>
    <dgm:pt modelId="{87784D13-BF71-4F2E-B649-73C8E45E6EA9}" type="pres">
      <dgm:prSet presAssocID="{47657634-71C6-40D9-A435-97B02D0C9622}" presName="sibTrans" presStyleCnt="0"/>
      <dgm:spPr/>
    </dgm:pt>
    <dgm:pt modelId="{7B61457E-E441-4468-A450-081C07210226}" type="pres">
      <dgm:prSet presAssocID="{5FB058A7-428F-40DF-BF5A-8979F4944352}" presName="node" presStyleLbl="node1" presStyleIdx="5" presStyleCnt="6">
        <dgm:presLayoutVars>
          <dgm:bulletEnabled val="1"/>
        </dgm:presLayoutVars>
      </dgm:prSet>
      <dgm:spPr/>
    </dgm:pt>
  </dgm:ptLst>
  <dgm:cxnLst>
    <dgm:cxn modelId="{C277F507-E570-4014-A9F6-8ED1D53C8F42}" srcId="{23A4CF80-68AA-424B-8F8A-88D2F4D4C080}" destId="{52A6167F-98EF-407A-9E17-F4F53212B1EA}" srcOrd="1" destOrd="0" parTransId="{A831C0A5-1F12-4490-92C2-36E825990755}" sibTransId="{98CEA2E8-6188-40AA-8ADE-D7B14C243121}"/>
    <dgm:cxn modelId="{E48DF15E-905A-4D7D-85F5-47DC80E2BA3D}" type="presOf" srcId="{1579B090-B57A-4234-8F40-245EAA5E4AC9}" destId="{C0945875-17F9-465D-8728-0580F2149B0D}" srcOrd="0" destOrd="0" presId="urn:microsoft.com/office/officeart/2005/8/layout/default"/>
    <dgm:cxn modelId="{941E334C-9CF2-434B-8649-94261E99C137}" type="presOf" srcId="{23A4CF80-68AA-424B-8F8A-88D2F4D4C080}" destId="{FAB6404C-EDF9-462B-B2DA-A8036FE96832}" srcOrd="0" destOrd="0" presId="urn:microsoft.com/office/officeart/2005/8/layout/default"/>
    <dgm:cxn modelId="{0BF72A51-E8E2-4E0F-8F46-8590C9980604}" srcId="{23A4CF80-68AA-424B-8F8A-88D2F4D4C080}" destId="{41EB04CA-AC34-4E1C-AAD7-A30121BBA9ED}" srcOrd="4" destOrd="0" parTransId="{07690F2F-826E-4AD6-844A-148EF8BD17C9}" sibTransId="{47657634-71C6-40D9-A435-97B02D0C9622}"/>
    <dgm:cxn modelId="{DD5DD492-7087-4E58-8A59-AD6A4C45A299}" type="presOf" srcId="{52A6167F-98EF-407A-9E17-F4F53212B1EA}" destId="{ED8C1CFE-DB86-45A1-B0E9-4D2163BF8C54}" srcOrd="0" destOrd="0" presId="urn:microsoft.com/office/officeart/2005/8/layout/default"/>
    <dgm:cxn modelId="{2111F99B-4695-4F52-B668-8F6552C58439}" type="presOf" srcId="{41EB04CA-AC34-4E1C-AAD7-A30121BBA9ED}" destId="{AC80C1AC-4A81-4141-8ACE-DAE0CDC1AF93}" srcOrd="0" destOrd="0" presId="urn:microsoft.com/office/officeart/2005/8/layout/default"/>
    <dgm:cxn modelId="{86316B9F-B86D-4AAA-9394-056CDD961708}" srcId="{23A4CF80-68AA-424B-8F8A-88D2F4D4C080}" destId="{0D485E9E-CF76-483D-8E1F-5F30C07C40A1}" srcOrd="3" destOrd="0" parTransId="{27544510-C26B-4E47-A811-9789C2345E5A}" sibTransId="{E76D9E3B-D236-4F92-A6BF-81648247EF20}"/>
    <dgm:cxn modelId="{218B75A3-AA9D-4F65-BAFA-5880FC713DAE}" type="presOf" srcId="{5FB058A7-428F-40DF-BF5A-8979F4944352}" destId="{7B61457E-E441-4468-A450-081C07210226}" srcOrd="0" destOrd="0" presId="urn:microsoft.com/office/officeart/2005/8/layout/default"/>
    <dgm:cxn modelId="{EEB625C6-C272-4AC6-9409-558256F51017}" type="presOf" srcId="{63B6FB31-66DA-4696-8C9C-C2960754D085}" destId="{5F36837D-ED75-49FB-8CC7-322D5EC29F18}" srcOrd="0" destOrd="0" presId="urn:microsoft.com/office/officeart/2005/8/layout/default"/>
    <dgm:cxn modelId="{22508BDB-6B7E-4488-99F0-783FAAF2214B}" srcId="{23A4CF80-68AA-424B-8F8A-88D2F4D4C080}" destId="{5FB058A7-428F-40DF-BF5A-8979F4944352}" srcOrd="5" destOrd="0" parTransId="{877E39D5-01D8-4462-B73B-4083AA885F0C}" sibTransId="{053ED8ED-CBF8-4ED3-86D0-1193F13A34A2}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EDB4A8ED-AD97-42A4-9BD3-4D5F4051E6B3}" type="presOf" srcId="{0D485E9E-CF76-483D-8E1F-5F30C07C40A1}" destId="{D82B1BA7-1888-44DB-A520-B377E13FFD37}" srcOrd="0" destOrd="0" presId="urn:microsoft.com/office/officeart/2005/8/layout/default"/>
    <dgm:cxn modelId="{55C926FD-3C52-435F-9561-8CDB1237762B}" srcId="{23A4CF80-68AA-424B-8F8A-88D2F4D4C080}" destId="{63B6FB31-66DA-4696-8C9C-C2960754D085}" srcOrd="2" destOrd="0" parTransId="{5E18DC3E-D6C4-4A34-8C80-88E5AD74F2B2}" sibTransId="{B7F3F7BD-A611-4979-9D41-A1B65B065EB6}"/>
    <dgm:cxn modelId="{8DBC4100-43C9-4A5E-B558-F8944F544467}" type="presParOf" srcId="{FAB6404C-EDF9-462B-B2DA-A8036FE96832}" destId="{C0945875-17F9-465D-8728-0580F2149B0D}" srcOrd="0" destOrd="0" presId="urn:microsoft.com/office/officeart/2005/8/layout/default"/>
    <dgm:cxn modelId="{F8E1FB59-324E-4F83-B30E-76CB4F3F9CE0}" type="presParOf" srcId="{FAB6404C-EDF9-462B-B2DA-A8036FE96832}" destId="{FDC8A524-E43B-45BB-BC51-CF2F9A47C456}" srcOrd="1" destOrd="0" presId="urn:microsoft.com/office/officeart/2005/8/layout/default"/>
    <dgm:cxn modelId="{2C7470C2-44B3-4D16-BE54-11786D22E1C7}" type="presParOf" srcId="{FAB6404C-EDF9-462B-B2DA-A8036FE96832}" destId="{ED8C1CFE-DB86-45A1-B0E9-4D2163BF8C54}" srcOrd="2" destOrd="0" presId="urn:microsoft.com/office/officeart/2005/8/layout/default"/>
    <dgm:cxn modelId="{91F972CF-6198-45E7-8F36-57B2A1A7C015}" type="presParOf" srcId="{FAB6404C-EDF9-462B-B2DA-A8036FE96832}" destId="{CFD9370A-774D-4455-A056-4ABB9BFFCDB3}" srcOrd="3" destOrd="0" presId="urn:microsoft.com/office/officeart/2005/8/layout/default"/>
    <dgm:cxn modelId="{128DD06C-F306-472B-96C4-F9670C68C5E8}" type="presParOf" srcId="{FAB6404C-EDF9-462B-B2DA-A8036FE96832}" destId="{5F36837D-ED75-49FB-8CC7-322D5EC29F18}" srcOrd="4" destOrd="0" presId="urn:microsoft.com/office/officeart/2005/8/layout/default"/>
    <dgm:cxn modelId="{EEA22336-AF64-4473-A49F-F64086B12D1B}" type="presParOf" srcId="{FAB6404C-EDF9-462B-B2DA-A8036FE96832}" destId="{B6EFAD06-685C-4BF5-9570-8D4E3DE65F6A}" srcOrd="5" destOrd="0" presId="urn:microsoft.com/office/officeart/2005/8/layout/default"/>
    <dgm:cxn modelId="{3E6B485F-8599-46EE-AC49-0891862C1A78}" type="presParOf" srcId="{FAB6404C-EDF9-462B-B2DA-A8036FE96832}" destId="{D82B1BA7-1888-44DB-A520-B377E13FFD37}" srcOrd="6" destOrd="0" presId="urn:microsoft.com/office/officeart/2005/8/layout/default"/>
    <dgm:cxn modelId="{C4A85BD6-31F2-41EB-9C60-AD9D90D12CF5}" type="presParOf" srcId="{FAB6404C-EDF9-462B-B2DA-A8036FE96832}" destId="{0CFB018B-C6D1-490D-8466-BFA32317EE6B}" srcOrd="7" destOrd="0" presId="urn:microsoft.com/office/officeart/2005/8/layout/default"/>
    <dgm:cxn modelId="{DBA4437B-8AC7-4FC9-BCC2-FD032BF81AE6}" type="presParOf" srcId="{FAB6404C-EDF9-462B-B2DA-A8036FE96832}" destId="{AC80C1AC-4A81-4141-8ACE-DAE0CDC1AF93}" srcOrd="8" destOrd="0" presId="urn:microsoft.com/office/officeart/2005/8/layout/default"/>
    <dgm:cxn modelId="{8F90A169-BC73-4AF7-87F1-0E8306EBD175}" type="presParOf" srcId="{FAB6404C-EDF9-462B-B2DA-A8036FE96832}" destId="{87784D13-BF71-4F2E-B649-73C8E45E6EA9}" srcOrd="9" destOrd="0" presId="urn:microsoft.com/office/officeart/2005/8/layout/default"/>
    <dgm:cxn modelId="{8CCF120D-3279-4B3B-B744-5D6F431B9330}" type="presParOf" srcId="{FAB6404C-EDF9-462B-B2DA-A8036FE96832}" destId="{7B61457E-E441-4468-A450-081C07210226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webMethods </a:t>
          </a:r>
          <a:r>
            <a:rPr lang="de-AT" sz="3200" b="1" i="0" u="none" strike="noStrike" cap="none" baseline="0" noProof="0" dirty="0" err="1">
              <a:solidFill>
                <a:srgbClr val="496875"/>
              </a:solidFill>
              <a:latin typeface="Franklin Gothic Book"/>
            </a:rPr>
            <a:t>Optimize</a:t>
          </a: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 </a:t>
          </a:r>
          <a:r>
            <a:rPr lang="de-AT" sz="3200" b="1" i="0" u="none" strike="noStrike" cap="none" baseline="0" noProof="0" dirty="0" err="1">
              <a:solidFill>
                <a:srgbClr val="496875"/>
              </a:solidFill>
              <a:latin typeface="Franklin Gothic Book"/>
            </a:rPr>
            <a:t>for</a:t>
          </a: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 Infrastructure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en-GB" sz="2800" dirty="0" err="1"/>
            <a:t>Analysiert</a:t>
          </a:r>
          <a:r>
            <a:rPr lang="en-GB" sz="2800" dirty="0"/>
            <a:t> in </a:t>
          </a:r>
          <a:r>
            <a:rPr lang="en-GB" sz="2800" dirty="0" err="1"/>
            <a:t>Echtzeit</a:t>
          </a:r>
          <a:r>
            <a:rPr lang="en-GB" sz="2800" dirty="0"/>
            <a:t> die Performance von </a:t>
          </a:r>
          <a:r>
            <a:rPr lang="en-GB" sz="2800" dirty="0" err="1"/>
            <a:t>Adabas</a:t>
          </a:r>
          <a:r>
            <a:rPr lang="en-GB" sz="2800" dirty="0"/>
            <a:t>, Natural, </a:t>
          </a:r>
          <a:r>
            <a:rPr lang="en-GB" sz="2800" dirty="0" err="1"/>
            <a:t>ApplinX</a:t>
          </a:r>
          <a:r>
            <a:rPr lang="en-GB" sz="2800" dirty="0"/>
            <a:t>, </a:t>
          </a:r>
          <a:r>
            <a:rPr lang="en-GB" sz="2800" dirty="0" err="1"/>
            <a:t>EntireX</a:t>
          </a:r>
          <a:r>
            <a:rPr lang="en-GB" sz="2800" dirty="0"/>
            <a:t>, </a:t>
          </a:r>
          <a:r>
            <a:rPr lang="en-GB" sz="2800" dirty="0" err="1"/>
            <a:t>webMethods</a:t>
          </a:r>
          <a:r>
            <a:rPr lang="en-GB" sz="2800" dirty="0"/>
            <a:t> Integration Server, </a:t>
          </a:r>
          <a:r>
            <a:rPr lang="en-GB" sz="2800" dirty="0" err="1"/>
            <a:t>webMethods</a:t>
          </a:r>
          <a:r>
            <a:rPr lang="en-GB" sz="2800" dirty="0"/>
            <a:t> Broker und </a:t>
          </a:r>
          <a:r>
            <a:rPr lang="en-GB" sz="2800" dirty="0" err="1"/>
            <a:t>weiteren</a:t>
          </a:r>
          <a:r>
            <a:rPr lang="en-GB" sz="2800" dirty="0"/>
            <a:t> Middleware-</a:t>
          </a:r>
          <a:r>
            <a:rPr lang="en-GB" sz="2800" dirty="0" err="1"/>
            <a:t>Komponenten</a:t>
          </a:r>
          <a:r>
            <a:rPr lang="en-GB" sz="2800" dirty="0"/>
            <a:t>. Neu </a:t>
          </a:r>
          <a:r>
            <a:rPr lang="en-GB" sz="2800" dirty="0" err="1"/>
            <a:t>mit</a:t>
          </a:r>
          <a:r>
            <a:rPr lang="en-GB" sz="2800" dirty="0"/>
            <a:t> KI-</a:t>
          </a:r>
          <a:r>
            <a:rPr lang="en-GB" sz="2800" dirty="0" err="1"/>
            <a:t>gestützter</a:t>
          </a:r>
          <a:r>
            <a:rPr lang="en-GB" sz="2800" dirty="0"/>
            <a:t> </a:t>
          </a:r>
          <a:r>
            <a:rPr lang="en-GB" sz="2800" dirty="0" err="1"/>
            <a:t>Anomalieerkennung</a:t>
          </a:r>
          <a:r>
            <a:rPr lang="en-GB" sz="2800" dirty="0"/>
            <a:t> und Cloud-Integration.</a:t>
          </a:r>
          <a:endParaRPr lang="de-DE" sz="28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5/8/layout/default" loCatId="list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 anchor="ctr"/>
        <a:lstStyle/>
        <a:p>
          <a:pPr algn="ctr" rtl="0">
            <a:buNone/>
            <a:defRPr b="1"/>
          </a:pPr>
          <a:r>
            <a:rPr lang="de-AT" sz="1600" b="0" dirty="0"/>
            <a:t>Durch die Optimierung der IT-Infrastruktur erhalten Sie eine präzise und aktuelle Transparenz der Infrastruktur</a:t>
          </a:r>
          <a:endParaRPr lang="de-DE" sz="1600" b="0" i="0" u="none" strike="noStrike" cap="none" baseline="0" noProof="0" dirty="0"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DDC8A80C-B5B8-421D-AA25-363CC93A5F78}">
      <dgm:prSet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de-AT" sz="1600" b="0" dirty="0"/>
            <a:t>Verhindern Sie kostspielige Geschäftsunterbrechungen mit proaktiven Warnungen, die potenzielle Systemprobleme aufzeigen, bevor sie auftreten</a:t>
          </a:r>
        </a:p>
      </dgm:t>
    </dgm:pt>
    <dgm:pt modelId="{A98829CF-7235-4EFE-B904-98C9A26B22E3}" type="parTrans" cxnId="{E4412674-7656-4965-86BA-ACAAE08A994F}">
      <dgm:prSet/>
      <dgm:spPr/>
      <dgm:t>
        <a:bodyPr/>
        <a:lstStyle/>
        <a:p>
          <a:endParaRPr lang="de-AT"/>
        </a:p>
      </dgm:t>
    </dgm:pt>
    <dgm:pt modelId="{AEBFFDE7-DDC9-4C85-84BC-E2D4B14855A1}" type="sibTrans" cxnId="{E4412674-7656-4965-86BA-ACAAE08A994F}">
      <dgm:prSet/>
      <dgm:spPr/>
      <dgm:t>
        <a:bodyPr/>
        <a:lstStyle/>
        <a:p>
          <a:endParaRPr lang="de-AT"/>
        </a:p>
      </dgm:t>
    </dgm:pt>
    <dgm:pt modelId="{C99D6040-1943-40E4-98C2-3817D64506D8}">
      <dgm:prSet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de-AT" sz="1600" b="0" dirty="0"/>
            <a:t>Reduzieren Sie den „Lärm“ und konzentrieren Sie sich durch </a:t>
          </a:r>
          <a:br>
            <a:rPr lang="de-AT" sz="1600" b="0" dirty="0"/>
          </a:br>
          <a:r>
            <a:rPr lang="de-AT" sz="1600" b="0" dirty="0"/>
            <a:t>intelligentes Selbstlernen auf die eigentlichen Probleme</a:t>
          </a:r>
        </a:p>
      </dgm:t>
    </dgm:pt>
    <dgm:pt modelId="{AD2D3934-374B-4E3B-ACC6-BC2E965762E8}" type="parTrans" cxnId="{ED946AE6-2539-46A3-BD24-409002DCD4C3}">
      <dgm:prSet/>
      <dgm:spPr/>
      <dgm:t>
        <a:bodyPr/>
        <a:lstStyle/>
        <a:p>
          <a:endParaRPr lang="de-AT"/>
        </a:p>
      </dgm:t>
    </dgm:pt>
    <dgm:pt modelId="{B5E147CD-B7E1-4DB6-AB4D-ECD6D03C9916}" type="sibTrans" cxnId="{ED946AE6-2539-46A3-BD24-409002DCD4C3}">
      <dgm:prSet/>
      <dgm:spPr/>
      <dgm:t>
        <a:bodyPr/>
        <a:lstStyle/>
        <a:p>
          <a:endParaRPr lang="de-AT"/>
        </a:p>
      </dgm:t>
    </dgm:pt>
    <dgm:pt modelId="{FAB6404C-EDF9-462B-B2DA-A8036FE96832}" type="pres">
      <dgm:prSet presAssocID="{23A4CF80-68AA-424B-8F8A-88D2F4D4C080}" presName="diagram" presStyleCnt="0">
        <dgm:presLayoutVars>
          <dgm:dir/>
          <dgm:resizeHandles val="exact"/>
        </dgm:presLayoutVars>
      </dgm:prSet>
      <dgm:spPr/>
    </dgm:pt>
    <dgm:pt modelId="{C0945875-17F9-465D-8728-0580F2149B0D}" type="pres">
      <dgm:prSet presAssocID="{1579B090-B57A-4234-8F40-245EAA5E4AC9}" presName="node" presStyleLbl="node1" presStyleIdx="0" presStyleCnt="3">
        <dgm:presLayoutVars>
          <dgm:bulletEnabled val="1"/>
        </dgm:presLayoutVars>
      </dgm:prSet>
      <dgm:spPr/>
    </dgm:pt>
    <dgm:pt modelId="{FDC8A524-E43B-45BB-BC51-CF2F9A47C456}" type="pres">
      <dgm:prSet presAssocID="{704471F8-5E0D-45EC-8F7C-33AD28A4D654}" presName="sibTrans" presStyleCnt="0"/>
      <dgm:spPr/>
    </dgm:pt>
    <dgm:pt modelId="{1B7D320F-FA98-4639-8325-FC4CA894EF52}" type="pres">
      <dgm:prSet presAssocID="{DDC8A80C-B5B8-421D-AA25-363CC93A5F78}" presName="node" presStyleLbl="node1" presStyleIdx="1" presStyleCnt="3">
        <dgm:presLayoutVars>
          <dgm:bulletEnabled val="1"/>
        </dgm:presLayoutVars>
      </dgm:prSet>
      <dgm:spPr/>
    </dgm:pt>
    <dgm:pt modelId="{D922AAE0-4892-487E-B92E-1FE8D476ADC9}" type="pres">
      <dgm:prSet presAssocID="{AEBFFDE7-DDC9-4C85-84BC-E2D4B14855A1}" presName="sibTrans" presStyleCnt="0"/>
      <dgm:spPr/>
    </dgm:pt>
    <dgm:pt modelId="{2B2C5A9A-47C5-4BE6-9826-073AC405CC25}" type="pres">
      <dgm:prSet presAssocID="{C99D6040-1943-40E4-98C2-3817D64506D8}" presName="node" presStyleLbl="node1" presStyleIdx="2" presStyleCnt="3">
        <dgm:presLayoutVars>
          <dgm:bulletEnabled val="1"/>
        </dgm:presLayoutVars>
      </dgm:prSet>
      <dgm:spPr/>
    </dgm:pt>
  </dgm:ptLst>
  <dgm:cxnLst>
    <dgm:cxn modelId="{AA788E19-625E-43CF-9DC1-262E61F2B4C5}" type="presOf" srcId="{C99D6040-1943-40E4-98C2-3817D64506D8}" destId="{2B2C5A9A-47C5-4BE6-9826-073AC405CC25}" srcOrd="0" destOrd="0" presId="urn:microsoft.com/office/officeart/2005/8/layout/default"/>
    <dgm:cxn modelId="{E48DF15E-905A-4D7D-85F5-47DC80E2BA3D}" type="presOf" srcId="{1579B090-B57A-4234-8F40-245EAA5E4AC9}" destId="{C0945875-17F9-465D-8728-0580F2149B0D}" srcOrd="0" destOrd="0" presId="urn:microsoft.com/office/officeart/2005/8/layout/default"/>
    <dgm:cxn modelId="{941E334C-9CF2-434B-8649-94261E99C137}" type="presOf" srcId="{23A4CF80-68AA-424B-8F8A-88D2F4D4C080}" destId="{FAB6404C-EDF9-462B-B2DA-A8036FE96832}" srcOrd="0" destOrd="0" presId="urn:microsoft.com/office/officeart/2005/8/layout/default"/>
    <dgm:cxn modelId="{E4412674-7656-4965-86BA-ACAAE08A994F}" srcId="{23A4CF80-68AA-424B-8F8A-88D2F4D4C080}" destId="{DDC8A80C-B5B8-421D-AA25-363CC93A5F78}" srcOrd="1" destOrd="0" parTransId="{A98829CF-7235-4EFE-B904-98C9A26B22E3}" sibTransId="{AEBFFDE7-DDC9-4C85-84BC-E2D4B14855A1}"/>
    <dgm:cxn modelId="{0CDF3454-A1EB-4865-B62E-9D9256F16DB1}" type="presOf" srcId="{DDC8A80C-B5B8-421D-AA25-363CC93A5F78}" destId="{1B7D320F-FA98-4639-8325-FC4CA894EF52}" srcOrd="0" destOrd="0" presId="urn:microsoft.com/office/officeart/2005/8/layout/default"/>
    <dgm:cxn modelId="{ED946AE6-2539-46A3-BD24-409002DCD4C3}" srcId="{23A4CF80-68AA-424B-8F8A-88D2F4D4C080}" destId="{C99D6040-1943-40E4-98C2-3817D64506D8}" srcOrd="2" destOrd="0" parTransId="{AD2D3934-374B-4E3B-ACC6-BC2E965762E8}" sibTransId="{B5E147CD-B7E1-4DB6-AB4D-ECD6D03C9916}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8DBC4100-43C9-4A5E-B558-F8944F544467}" type="presParOf" srcId="{FAB6404C-EDF9-462B-B2DA-A8036FE96832}" destId="{C0945875-17F9-465D-8728-0580F2149B0D}" srcOrd="0" destOrd="0" presId="urn:microsoft.com/office/officeart/2005/8/layout/default"/>
    <dgm:cxn modelId="{F8E1FB59-324E-4F83-B30E-76CB4F3F9CE0}" type="presParOf" srcId="{FAB6404C-EDF9-462B-B2DA-A8036FE96832}" destId="{FDC8A524-E43B-45BB-BC51-CF2F9A47C456}" srcOrd="1" destOrd="0" presId="urn:microsoft.com/office/officeart/2005/8/layout/default"/>
    <dgm:cxn modelId="{6FFA10DD-4F94-4F96-9D4A-8E341C409367}" type="presParOf" srcId="{FAB6404C-EDF9-462B-B2DA-A8036FE96832}" destId="{1B7D320F-FA98-4639-8325-FC4CA894EF52}" srcOrd="2" destOrd="0" presId="urn:microsoft.com/office/officeart/2005/8/layout/default"/>
    <dgm:cxn modelId="{03196E27-0748-4A06-9263-BFF0B156DBF3}" type="presParOf" srcId="{FAB6404C-EDF9-462B-B2DA-A8036FE96832}" destId="{D922AAE0-4892-487E-B92E-1FE8D476ADC9}" srcOrd="3" destOrd="0" presId="urn:microsoft.com/office/officeart/2005/8/layout/default"/>
    <dgm:cxn modelId="{82726A2D-6273-4B49-84CE-7959367C1AD9}" type="presParOf" srcId="{FAB6404C-EDF9-462B-B2DA-A8036FE96832}" destId="{2B2C5A9A-47C5-4BE6-9826-073AC405CC25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Model-</a:t>
          </a:r>
          <a:r>
            <a:rPr lang="de-AT" sz="3200" b="1" i="0" u="none" strike="noStrike" cap="none" baseline="0" noProof="0" dirty="0" err="1">
              <a:solidFill>
                <a:srgbClr val="496875"/>
              </a:solidFill>
              <a:latin typeface="Franklin Gothic Book"/>
            </a:rPr>
            <a:t>to</a:t>
          </a: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-Execute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Stimmt den Aufbau, das Design und die Implementierung von Geschäftslösungen mit ARIS und 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webMethods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 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Process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 Engine ab.</a:t>
          </a:r>
          <a:endParaRPr lang="de-DE" sz="28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webMethods </a:t>
          </a:r>
          <a:r>
            <a:rPr lang="de-AT" sz="3200" b="1" i="0" u="none" strike="noStrike" cap="none" baseline="0" noProof="0" dirty="0" err="1">
              <a:solidFill>
                <a:srgbClr val="496875"/>
              </a:solidFill>
              <a:latin typeface="Franklin Gothic Book"/>
            </a:rPr>
            <a:t>Optimize</a:t>
          </a: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 </a:t>
          </a:r>
          <a:r>
            <a:rPr lang="de-AT" sz="3200" b="1" i="0" u="none" strike="noStrike" cap="none" baseline="0" noProof="0" dirty="0" err="1">
              <a:solidFill>
                <a:srgbClr val="496875"/>
              </a:solidFill>
              <a:latin typeface="Franklin Gothic Book"/>
            </a:rPr>
            <a:t>for</a:t>
          </a: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 </a:t>
          </a:r>
          <a:r>
            <a:rPr lang="de-AT" sz="3200" b="1" i="0" u="none" strike="noStrike" cap="none" baseline="0" noProof="0" dirty="0" err="1">
              <a:solidFill>
                <a:srgbClr val="496875"/>
              </a:solidFill>
              <a:latin typeface="Franklin Gothic Book"/>
            </a:rPr>
            <a:t>Process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de-DE" sz="2800" dirty="0"/>
            <a:t>Bietet Echtzeitüberwachung und Analyse von Prozess-Kennzahlen und löst bei Abweichungen automatisch Alarme aus. Neu mit KI-gestützter </a:t>
          </a:r>
          <a:r>
            <a:rPr lang="de-DE" sz="2800" dirty="0" err="1"/>
            <a:t>Anomalieerkennung</a:t>
          </a:r>
          <a:r>
            <a:rPr lang="de-DE" sz="2800" dirty="0"/>
            <a:t> und </a:t>
          </a:r>
          <a:r>
            <a:rPr lang="de-DE" sz="2800" dirty="0" err="1"/>
            <a:t>Predictive</a:t>
          </a:r>
          <a:r>
            <a:rPr lang="de-DE" sz="2800" dirty="0"/>
            <a:t> Analytics.</a:t>
          </a:r>
          <a:endParaRPr lang="de-DE" sz="28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webMethods Tamino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de-DE" sz="2800" dirty="0"/>
            <a:t>Erster nativer XML-Server der Branche, ideal für die effiziente Steuerung und Verwaltung strukturierter und unstrukturierter XML-Daten. Bleibt relevant für spezielle XML-Datenarchitekturen und integriert sich nahtlos in moderne Middleware-Umgebungen.</a:t>
          </a:r>
          <a:endParaRPr lang="de-DE" sz="28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webMethods Trading Networks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Ein skalierbares, benutzerfreundliches Gateway zur Konsolidierung von B2B-Transaktionen und Anbindung an die Systeme von Geschäftspartnern jeder Größenordnung. Wird mit 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webMethods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 Integration Server eingesetzt. </a:t>
          </a:r>
          <a:endParaRPr lang="de-DE" sz="28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5/8/layout/default" loCatId="list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de-DE"/>
        </a:p>
      </dgm:t>
    </dgm:pt>
    <dgm:pt modelId="{8C29BE0B-6FD4-4AEC-8826-2825F3AEE92D}">
      <dgm:prSet custT="1"/>
      <dgm:spPr/>
      <dgm:t>
        <a:bodyPr anchor="ctr"/>
        <a:lstStyle/>
        <a:p>
          <a:pPr algn="l">
            <a:buSzPts val="1000"/>
            <a:buFont typeface="Symbol" panose="05050102010706020507" pitchFamily="18" charset="2"/>
            <a:buNone/>
          </a:pPr>
          <a:r>
            <a:rPr lang="de-AT" sz="1600" dirty="0"/>
            <a:t>   Binden Sie Ihre B2B-Prozesse schnell an Ihre Back-End-Systeme und koordinieren Sie sie mit webMethods. </a:t>
          </a:r>
          <a:r>
            <a:rPr lang="de-AT" sz="1600" dirty="0" err="1"/>
            <a:t>Onboard</a:t>
          </a:r>
          <a:r>
            <a:rPr lang="de-AT" sz="1600" dirty="0"/>
            <a:t>-Handelspartner jeder Größe in wenigen Minuten.</a:t>
          </a:r>
        </a:p>
      </dgm:t>
    </dgm:pt>
    <dgm:pt modelId="{FDB70EDE-F4F9-47A7-BCD8-FD3A8C63F6FE}" type="parTrans" cxnId="{43D00FA8-A69A-45EB-8F16-A557668D2D9A}">
      <dgm:prSet/>
      <dgm:spPr/>
      <dgm:t>
        <a:bodyPr/>
        <a:lstStyle/>
        <a:p>
          <a:endParaRPr lang="de-AT"/>
        </a:p>
      </dgm:t>
    </dgm:pt>
    <dgm:pt modelId="{E6A92E44-9B05-4C58-9E5C-904FE87C5C41}" type="sibTrans" cxnId="{43D00FA8-A69A-45EB-8F16-A557668D2D9A}">
      <dgm:prSet/>
      <dgm:spPr/>
      <dgm:t>
        <a:bodyPr/>
        <a:lstStyle/>
        <a:p>
          <a:endParaRPr lang="de-AT"/>
        </a:p>
      </dgm:t>
    </dgm:pt>
    <dgm:pt modelId="{D2A5B739-159A-4531-84B2-A4059EF9D0C5}">
      <dgm:prSet custT="1"/>
      <dgm:spPr/>
      <dgm:t>
        <a:bodyPr anchor="ctr"/>
        <a:lstStyle/>
        <a:p>
          <a:pPr algn="ctr">
            <a:buSzPts val="1000"/>
            <a:buFont typeface="Symbol" panose="05050102010706020507" pitchFamily="18" charset="2"/>
            <a:buChar char=""/>
          </a:pPr>
          <a:r>
            <a:rPr lang="de-AT" sz="1600" b="1" dirty="0"/>
            <a:t>Verwenden Sie EDI oder </a:t>
          </a:r>
          <a:r>
            <a:rPr lang="de-AT" sz="1600" b="1" dirty="0" err="1"/>
            <a:t>RosettaNet</a:t>
          </a:r>
          <a:r>
            <a:rPr lang="de-AT" sz="1600" b="1" dirty="0"/>
            <a:t>®</a:t>
          </a:r>
        </a:p>
        <a:p>
          <a:pPr algn="l">
            <a:buSzPts val="1000"/>
            <a:buFont typeface="Symbol" panose="05050102010706020507" pitchFamily="18" charset="2"/>
            <a:buChar char=""/>
          </a:pPr>
          <a:endParaRPr lang="de-AT" sz="1600" dirty="0"/>
        </a:p>
      </dgm:t>
    </dgm:pt>
    <dgm:pt modelId="{57F5F2CA-B858-4689-9E8C-B7EE21C399A6}" type="parTrans" cxnId="{66610175-7180-4DCC-A98C-4935C34959B8}">
      <dgm:prSet/>
      <dgm:spPr/>
      <dgm:t>
        <a:bodyPr/>
        <a:lstStyle/>
        <a:p>
          <a:endParaRPr lang="de-AT"/>
        </a:p>
      </dgm:t>
    </dgm:pt>
    <dgm:pt modelId="{621CA12D-9BCC-43F9-A6B9-80DA5782D7FA}" type="sibTrans" cxnId="{66610175-7180-4DCC-A98C-4935C34959B8}">
      <dgm:prSet/>
      <dgm:spPr/>
      <dgm:t>
        <a:bodyPr/>
        <a:lstStyle/>
        <a:p>
          <a:endParaRPr lang="de-AT"/>
        </a:p>
      </dgm:t>
    </dgm:pt>
    <dgm:pt modelId="{9E5E32DF-64CC-416D-BD42-3489056A0AD6}">
      <dgm:prSet custT="1"/>
      <dgm:spPr/>
      <dgm:t>
        <a:bodyPr anchor="ctr"/>
        <a:lstStyle/>
        <a:p>
          <a:pPr algn="l">
            <a:buSzPts val="1000"/>
            <a:buFont typeface="Symbol" panose="05050102010706020507" pitchFamily="18" charset="2"/>
            <a:buNone/>
          </a:pPr>
          <a:r>
            <a:rPr lang="de-AT" sz="1600" dirty="0"/>
            <a:t>   Sparen Sie Zeit mit der sofort einsatzbereiten Unterstützung für EDI-Standards wie UNEDIFACT, X12, EANCOM, ODETTE sowie </a:t>
          </a:r>
          <a:r>
            <a:rPr lang="de-AT" sz="1600" dirty="0" err="1"/>
            <a:t>RosettaNet</a:t>
          </a:r>
          <a:r>
            <a:rPr lang="de-AT" sz="1600" dirty="0"/>
            <a:t> und SWIFT </a:t>
          </a:r>
          <a:r>
            <a:rPr lang="de-AT" sz="1600" baseline="30000" dirty="0"/>
            <a:t>TM</a:t>
          </a:r>
          <a:r>
            <a:rPr lang="de-AT" sz="1600" dirty="0"/>
            <a:t> .</a:t>
          </a:r>
        </a:p>
      </dgm:t>
    </dgm:pt>
    <dgm:pt modelId="{2E167470-5F3D-49E9-8C23-E5FE857BCC10}" type="parTrans" cxnId="{C0E68365-94E3-417E-A2D7-9E43C7DB2A1A}">
      <dgm:prSet/>
      <dgm:spPr/>
      <dgm:t>
        <a:bodyPr/>
        <a:lstStyle/>
        <a:p>
          <a:endParaRPr lang="de-AT"/>
        </a:p>
      </dgm:t>
    </dgm:pt>
    <dgm:pt modelId="{D427AF29-CD5D-4041-8ECC-AA1AC3290B90}" type="sibTrans" cxnId="{C0E68365-94E3-417E-A2D7-9E43C7DB2A1A}">
      <dgm:prSet/>
      <dgm:spPr/>
      <dgm:t>
        <a:bodyPr/>
        <a:lstStyle/>
        <a:p>
          <a:endParaRPr lang="de-AT"/>
        </a:p>
      </dgm:t>
    </dgm:pt>
    <dgm:pt modelId="{5190C04D-D056-4072-B108-DDFE0DA51E47}">
      <dgm:prSet custT="1"/>
      <dgm:spPr/>
      <dgm:t>
        <a:bodyPr anchor="ctr"/>
        <a:lstStyle/>
        <a:p>
          <a:pPr algn="ctr">
            <a:buSzPts val="1000"/>
            <a:buFont typeface="Symbol" panose="05050102010706020507" pitchFamily="18" charset="2"/>
            <a:buChar char=""/>
          </a:pPr>
          <a:r>
            <a:rPr lang="de-AT" sz="1600" b="1" dirty="0"/>
            <a:t>Tätigen mit Vertrauen</a:t>
          </a:r>
        </a:p>
        <a:p>
          <a:pPr algn="l">
            <a:buSzPts val="1000"/>
            <a:buFont typeface="Symbol" panose="05050102010706020507" pitchFamily="18" charset="2"/>
            <a:buChar char=""/>
          </a:pPr>
          <a:endParaRPr lang="de-AT" sz="1600" dirty="0"/>
        </a:p>
      </dgm:t>
    </dgm:pt>
    <dgm:pt modelId="{260EA23F-779B-4958-9FDB-F76D60DCEBEF}" type="parTrans" cxnId="{5FE4D2FD-33EB-4B47-B6FA-89384CAD74CC}">
      <dgm:prSet/>
      <dgm:spPr/>
      <dgm:t>
        <a:bodyPr/>
        <a:lstStyle/>
        <a:p>
          <a:endParaRPr lang="de-AT"/>
        </a:p>
      </dgm:t>
    </dgm:pt>
    <dgm:pt modelId="{DEF0DA24-8E00-4566-84C7-A0AFAA95CAB9}" type="sibTrans" cxnId="{5FE4D2FD-33EB-4B47-B6FA-89384CAD74CC}">
      <dgm:prSet/>
      <dgm:spPr/>
      <dgm:t>
        <a:bodyPr/>
        <a:lstStyle/>
        <a:p>
          <a:endParaRPr lang="de-AT"/>
        </a:p>
      </dgm:t>
    </dgm:pt>
    <dgm:pt modelId="{AB056A85-AFA4-46F6-AD9F-6BD15460770E}">
      <dgm:prSet custT="1"/>
      <dgm:spPr/>
      <dgm:t>
        <a:bodyPr anchor="ctr"/>
        <a:lstStyle/>
        <a:p>
          <a:pPr algn="l">
            <a:buSzPts val="1000"/>
            <a:buFont typeface="Symbol" panose="05050102010706020507" pitchFamily="18" charset="2"/>
            <a:buNone/>
          </a:pPr>
          <a:r>
            <a:rPr lang="de-AT" sz="1600" dirty="0"/>
            <a:t>   Mit vollständiger Transparenz in Ihrem Partnernetzwerk können Sie Transaktionen überwachen, Probleme in Echtzeit identifizieren und schnell die Hauptursachen identifizieren, um Probleme schnell zu lösen.</a:t>
          </a:r>
        </a:p>
      </dgm:t>
    </dgm:pt>
    <dgm:pt modelId="{0AE08923-ECC6-458A-8D42-AAB1406D23A2}" type="parTrans" cxnId="{27401E51-CB75-439D-B055-0D95A6719ABA}">
      <dgm:prSet/>
      <dgm:spPr/>
      <dgm:t>
        <a:bodyPr/>
        <a:lstStyle/>
        <a:p>
          <a:endParaRPr lang="de-AT"/>
        </a:p>
      </dgm:t>
    </dgm:pt>
    <dgm:pt modelId="{00271494-1BE2-471D-9C3C-53AE7E51AD2D}" type="sibTrans" cxnId="{27401E51-CB75-439D-B055-0D95A6719ABA}">
      <dgm:prSet/>
      <dgm:spPr/>
      <dgm:t>
        <a:bodyPr/>
        <a:lstStyle/>
        <a:p>
          <a:endParaRPr lang="de-AT"/>
        </a:p>
      </dgm:t>
    </dgm:pt>
    <dgm:pt modelId="{32609EF6-F123-48B8-9049-E1E0159A23DF}">
      <dgm:prSet custT="1"/>
      <dgm:spPr/>
      <dgm:t>
        <a:bodyPr anchor="ctr"/>
        <a:lstStyle/>
        <a:p>
          <a:pPr algn="ctr">
            <a:buSzPts val="1000"/>
            <a:buFont typeface="Symbol" panose="05050102010706020507" pitchFamily="18" charset="2"/>
            <a:buChar char=""/>
          </a:pPr>
          <a:r>
            <a:rPr lang="de-AT" sz="1600" b="1" dirty="0"/>
            <a:t>Automatisieren Sie </a:t>
          </a:r>
          <a:br>
            <a:rPr lang="de-AT" sz="1600" b="1" dirty="0"/>
          </a:br>
          <a:r>
            <a:rPr lang="de-AT" sz="1600" b="1" dirty="0"/>
            <a:t>Partnertransaktionen</a:t>
          </a:r>
        </a:p>
        <a:p>
          <a:pPr algn="l">
            <a:buSzPts val="1000"/>
            <a:buFont typeface="Symbol" panose="05050102010706020507" pitchFamily="18" charset="2"/>
            <a:buChar char=""/>
          </a:pPr>
          <a:endParaRPr lang="de-AT" sz="1600" dirty="0"/>
        </a:p>
      </dgm:t>
    </dgm:pt>
    <dgm:pt modelId="{5557361E-2D87-41A9-B2ED-E5E08723753D}" type="parTrans" cxnId="{56E7D049-4ACB-470D-919F-E613FCD89C75}">
      <dgm:prSet/>
      <dgm:spPr/>
      <dgm:t>
        <a:bodyPr/>
        <a:lstStyle/>
        <a:p>
          <a:endParaRPr lang="de-AT"/>
        </a:p>
      </dgm:t>
    </dgm:pt>
    <dgm:pt modelId="{2A3CC33C-40B3-4767-8CC7-1CC53C96B24C}" type="sibTrans" cxnId="{56E7D049-4ACB-470D-919F-E613FCD89C75}">
      <dgm:prSet/>
      <dgm:spPr/>
      <dgm:t>
        <a:bodyPr/>
        <a:lstStyle/>
        <a:p>
          <a:endParaRPr lang="de-AT"/>
        </a:p>
      </dgm:t>
    </dgm:pt>
    <dgm:pt modelId="{FAB6404C-EDF9-462B-B2DA-A8036FE96832}" type="pres">
      <dgm:prSet presAssocID="{23A4CF80-68AA-424B-8F8A-88D2F4D4C080}" presName="diagram" presStyleCnt="0">
        <dgm:presLayoutVars>
          <dgm:dir/>
          <dgm:resizeHandles val="exact"/>
        </dgm:presLayoutVars>
      </dgm:prSet>
      <dgm:spPr/>
    </dgm:pt>
    <dgm:pt modelId="{8CE03A7F-8B5A-40EF-A0A0-488EFF96B592}" type="pres">
      <dgm:prSet presAssocID="{32609EF6-F123-48B8-9049-E1E0159A23DF}" presName="node" presStyleLbl="node1" presStyleIdx="0" presStyleCnt="3">
        <dgm:presLayoutVars>
          <dgm:bulletEnabled val="1"/>
        </dgm:presLayoutVars>
      </dgm:prSet>
      <dgm:spPr/>
    </dgm:pt>
    <dgm:pt modelId="{3FFFD828-AC6A-46B8-876E-8F0E64D34FF4}" type="pres">
      <dgm:prSet presAssocID="{2A3CC33C-40B3-4767-8CC7-1CC53C96B24C}" presName="sibTrans" presStyleCnt="0"/>
      <dgm:spPr/>
    </dgm:pt>
    <dgm:pt modelId="{06367123-8202-4238-8123-E5D326FC2DB8}" type="pres">
      <dgm:prSet presAssocID="{D2A5B739-159A-4531-84B2-A4059EF9D0C5}" presName="node" presStyleLbl="node1" presStyleIdx="1" presStyleCnt="3">
        <dgm:presLayoutVars>
          <dgm:bulletEnabled val="1"/>
        </dgm:presLayoutVars>
      </dgm:prSet>
      <dgm:spPr/>
    </dgm:pt>
    <dgm:pt modelId="{6D0A7ECE-B16A-45C3-B416-49ED7FAEBAFC}" type="pres">
      <dgm:prSet presAssocID="{621CA12D-9BCC-43F9-A6B9-80DA5782D7FA}" presName="sibTrans" presStyleCnt="0"/>
      <dgm:spPr/>
    </dgm:pt>
    <dgm:pt modelId="{E37430FE-2092-4CE7-9229-C8EA113A8C35}" type="pres">
      <dgm:prSet presAssocID="{5190C04D-D056-4072-B108-DDFE0DA51E47}" presName="node" presStyleLbl="node1" presStyleIdx="2" presStyleCnt="3">
        <dgm:presLayoutVars>
          <dgm:bulletEnabled val="1"/>
        </dgm:presLayoutVars>
      </dgm:prSet>
      <dgm:spPr/>
    </dgm:pt>
  </dgm:ptLst>
  <dgm:cxnLst>
    <dgm:cxn modelId="{8077830D-DFE8-4102-98A2-F1D55E4EA427}" type="presOf" srcId="{AB056A85-AFA4-46F6-AD9F-6BD15460770E}" destId="{E37430FE-2092-4CE7-9229-C8EA113A8C35}" srcOrd="0" destOrd="1" presId="urn:microsoft.com/office/officeart/2005/8/layout/default"/>
    <dgm:cxn modelId="{464C3B28-3F63-43D4-91B4-BFFE655C999D}" type="presOf" srcId="{8C29BE0B-6FD4-4AEC-8826-2825F3AEE92D}" destId="{8CE03A7F-8B5A-40EF-A0A0-488EFF96B592}" srcOrd="0" destOrd="1" presId="urn:microsoft.com/office/officeart/2005/8/layout/default"/>
    <dgm:cxn modelId="{03C4853E-B422-43A3-AFDB-AEB26AB88C05}" type="presOf" srcId="{9E5E32DF-64CC-416D-BD42-3489056A0AD6}" destId="{06367123-8202-4238-8123-E5D326FC2DB8}" srcOrd="0" destOrd="1" presId="urn:microsoft.com/office/officeart/2005/8/layout/default"/>
    <dgm:cxn modelId="{C0E68365-94E3-417E-A2D7-9E43C7DB2A1A}" srcId="{D2A5B739-159A-4531-84B2-A4059EF9D0C5}" destId="{9E5E32DF-64CC-416D-BD42-3489056A0AD6}" srcOrd="0" destOrd="0" parTransId="{2E167470-5F3D-49E9-8C23-E5FE857BCC10}" sibTransId="{D427AF29-CD5D-4041-8ECC-AA1AC3290B90}"/>
    <dgm:cxn modelId="{56E7D049-4ACB-470D-919F-E613FCD89C75}" srcId="{23A4CF80-68AA-424B-8F8A-88D2F4D4C080}" destId="{32609EF6-F123-48B8-9049-E1E0159A23DF}" srcOrd="0" destOrd="0" parTransId="{5557361E-2D87-41A9-B2ED-E5E08723753D}" sibTransId="{2A3CC33C-40B3-4767-8CC7-1CC53C96B24C}"/>
    <dgm:cxn modelId="{941E334C-9CF2-434B-8649-94261E99C137}" type="presOf" srcId="{23A4CF80-68AA-424B-8F8A-88D2F4D4C080}" destId="{FAB6404C-EDF9-462B-B2DA-A8036FE96832}" srcOrd="0" destOrd="0" presId="urn:microsoft.com/office/officeart/2005/8/layout/default"/>
    <dgm:cxn modelId="{27401E51-CB75-439D-B055-0D95A6719ABA}" srcId="{5190C04D-D056-4072-B108-DDFE0DA51E47}" destId="{AB056A85-AFA4-46F6-AD9F-6BD15460770E}" srcOrd="0" destOrd="0" parTransId="{0AE08923-ECC6-458A-8D42-AAB1406D23A2}" sibTransId="{00271494-1BE2-471D-9C3C-53AE7E51AD2D}"/>
    <dgm:cxn modelId="{66610175-7180-4DCC-A98C-4935C34959B8}" srcId="{23A4CF80-68AA-424B-8F8A-88D2F4D4C080}" destId="{D2A5B739-159A-4531-84B2-A4059EF9D0C5}" srcOrd="1" destOrd="0" parTransId="{57F5F2CA-B858-4689-9E8C-B7EE21C399A6}" sibTransId="{621CA12D-9BCC-43F9-A6B9-80DA5782D7FA}"/>
    <dgm:cxn modelId="{9F70BC58-D3C4-4D99-9466-F89741C36C4B}" type="presOf" srcId="{5190C04D-D056-4072-B108-DDFE0DA51E47}" destId="{E37430FE-2092-4CE7-9229-C8EA113A8C35}" srcOrd="0" destOrd="0" presId="urn:microsoft.com/office/officeart/2005/8/layout/default"/>
    <dgm:cxn modelId="{9C528D95-7D2D-46D0-BBD8-5311246FF6D6}" type="presOf" srcId="{32609EF6-F123-48B8-9049-E1E0159A23DF}" destId="{8CE03A7F-8B5A-40EF-A0A0-488EFF96B592}" srcOrd="0" destOrd="0" presId="urn:microsoft.com/office/officeart/2005/8/layout/default"/>
    <dgm:cxn modelId="{43D00FA8-A69A-45EB-8F16-A557668D2D9A}" srcId="{32609EF6-F123-48B8-9049-E1E0159A23DF}" destId="{8C29BE0B-6FD4-4AEC-8826-2825F3AEE92D}" srcOrd="0" destOrd="0" parTransId="{FDB70EDE-F4F9-47A7-BCD8-FD3A8C63F6FE}" sibTransId="{E6A92E44-9B05-4C58-9E5C-904FE87C5C41}"/>
    <dgm:cxn modelId="{E21716CC-74E9-4A53-9A8F-A5A6C46667B0}" type="presOf" srcId="{D2A5B739-159A-4531-84B2-A4059EF9D0C5}" destId="{06367123-8202-4238-8123-E5D326FC2DB8}" srcOrd="0" destOrd="0" presId="urn:microsoft.com/office/officeart/2005/8/layout/default"/>
    <dgm:cxn modelId="{5FE4D2FD-33EB-4B47-B6FA-89384CAD74CC}" srcId="{23A4CF80-68AA-424B-8F8A-88D2F4D4C080}" destId="{5190C04D-D056-4072-B108-DDFE0DA51E47}" srcOrd="2" destOrd="0" parTransId="{260EA23F-779B-4958-9FDB-F76D60DCEBEF}" sibTransId="{DEF0DA24-8E00-4566-84C7-A0AFAA95CAB9}"/>
    <dgm:cxn modelId="{64CD817D-F953-4703-B066-F3EDC9FFD99B}" type="presParOf" srcId="{FAB6404C-EDF9-462B-B2DA-A8036FE96832}" destId="{8CE03A7F-8B5A-40EF-A0A0-488EFF96B592}" srcOrd="0" destOrd="0" presId="urn:microsoft.com/office/officeart/2005/8/layout/default"/>
    <dgm:cxn modelId="{C9EA3004-2C9C-46E6-87D0-D3E1ED567E85}" type="presParOf" srcId="{FAB6404C-EDF9-462B-B2DA-A8036FE96832}" destId="{3FFFD828-AC6A-46B8-876E-8F0E64D34FF4}" srcOrd="1" destOrd="0" presId="urn:microsoft.com/office/officeart/2005/8/layout/default"/>
    <dgm:cxn modelId="{6BA10A55-65D1-4FA7-9E15-AC22B3E47443}" type="presParOf" srcId="{FAB6404C-EDF9-462B-B2DA-A8036FE96832}" destId="{06367123-8202-4238-8123-E5D326FC2DB8}" srcOrd="2" destOrd="0" presId="urn:microsoft.com/office/officeart/2005/8/layout/default"/>
    <dgm:cxn modelId="{402BCED5-AEA0-4AA2-9BC2-3D6CC61290C1}" type="presParOf" srcId="{FAB6404C-EDF9-462B-B2DA-A8036FE96832}" destId="{6D0A7ECE-B16A-45C3-B416-49ED7FAEBAFC}" srcOrd="3" destOrd="0" presId="urn:microsoft.com/office/officeart/2005/8/layout/default"/>
    <dgm:cxn modelId="{CB17E756-E867-463E-87D4-C6A0098B3BFF}" type="presParOf" srcId="{FAB6404C-EDF9-462B-B2DA-A8036FE96832}" destId="{E37430FE-2092-4CE7-9229-C8EA113A8C35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5/8/layout/defaul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 anchor="ctr"/>
        <a:lstStyle/>
        <a:p>
          <a:pPr algn="ctr" rtl="0">
            <a:buNone/>
            <a:defRPr b="1"/>
          </a:pPr>
          <a:r>
            <a:rPr lang="de-AT" sz="1400" b="1" dirty="0"/>
            <a:t>Kontrollieren Sie die API-Sicherheit</a:t>
          </a:r>
          <a:br>
            <a:rPr lang="de-AT" sz="1400" b="1" dirty="0"/>
          </a:br>
          <a:endParaRPr lang="de-DE" sz="1400" b="0" i="0" u="none" strike="noStrike" cap="none" baseline="0" noProof="0" dirty="0"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3773A036-D56E-43CD-8716-AC22F04281C8}">
      <dgm:prSet custT="1"/>
      <dgm:spPr/>
      <dgm:t>
        <a:bodyPr anchor="ctr"/>
        <a:lstStyle/>
        <a:p>
          <a:pPr>
            <a:buNone/>
          </a:pPr>
          <a:r>
            <a:rPr lang="de-AT" sz="1400" dirty="0"/>
            <a:t>   Schützen Sie APIs, Daten und Microservices mit Authentifizierung und Zugriffskontrolle. Legen Sie Schwellenwerte und Grenzwerte fest, um die API-Nutzung zu steuern.</a:t>
          </a:r>
        </a:p>
      </dgm:t>
    </dgm:pt>
    <dgm:pt modelId="{41D4C3BD-0FB8-42EB-A60C-E812A801E480}" type="parTrans" cxnId="{12AB01B7-5F46-42C1-8701-1301AFFF5BBD}">
      <dgm:prSet/>
      <dgm:spPr/>
      <dgm:t>
        <a:bodyPr/>
        <a:lstStyle/>
        <a:p>
          <a:endParaRPr lang="de-AT"/>
        </a:p>
      </dgm:t>
    </dgm:pt>
    <dgm:pt modelId="{57EF0E1C-4BF5-4F25-B5EC-7935173C23AD}" type="sibTrans" cxnId="{12AB01B7-5F46-42C1-8701-1301AFFF5BBD}">
      <dgm:prSet/>
      <dgm:spPr/>
      <dgm:t>
        <a:bodyPr/>
        <a:lstStyle/>
        <a:p>
          <a:endParaRPr lang="de-AT"/>
        </a:p>
      </dgm:t>
    </dgm:pt>
    <dgm:pt modelId="{4C0099CE-A69B-4EAE-A2E0-C983395E1B7D}">
      <dgm:prSet custT="1"/>
      <dgm:spPr/>
      <dgm:t>
        <a:bodyPr anchor="ctr"/>
        <a:lstStyle/>
        <a:p>
          <a:pPr algn="ctr">
            <a:buNone/>
          </a:pPr>
          <a:r>
            <a:rPr lang="de-AT" sz="1400" b="1" dirty="0"/>
            <a:t>Holen Sie sich Microservices</a:t>
          </a:r>
          <a:br>
            <a:rPr lang="de-AT" sz="1400" b="1" dirty="0"/>
          </a:br>
          <a:endParaRPr lang="de-AT" sz="1400" dirty="0"/>
        </a:p>
      </dgm:t>
    </dgm:pt>
    <dgm:pt modelId="{6DC3E005-610A-4E08-A680-0287AFFAD70F}" type="parTrans" cxnId="{E411B244-13DE-469C-9965-4A257147EA36}">
      <dgm:prSet/>
      <dgm:spPr/>
      <dgm:t>
        <a:bodyPr/>
        <a:lstStyle/>
        <a:p>
          <a:endParaRPr lang="de-AT"/>
        </a:p>
      </dgm:t>
    </dgm:pt>
    <dgm:pt modelId="{6B3FF72C-786B-46B1-9271-50C1802F527E}" type="sibTrans" cxnId="{E411B244-13DE-469C-9965-4A257147EA36}">
      <dgm:prSet/>
      <dgm:spPr/>
      <dgm:t>
        <a:bodyPr/>
        <a:lstStyle/>
        <a:p>
          <a:endParaRPr lang="de-AT"/>
        </a:p>
      </dgm:t>
    </dgm:pt>
    <dgm:pt modelId="{1159A7C7-4405-4D28-BD77-FD14431B4331}">
      <dgm:prSet custT="1"/>
      <dgm:spPr/>
      <dgm:t>
        <a:bodyPr anchor="ctr"/>
        <a:lstStyle/>
        <a:p>
          <a:pPr algn="l">
            <a:buFontTx/>
            <a:buNone/>
          </a:pPr>
          <a:r>
            <a:rPr lang="de-AT" sz="1400" dirty="0"/>
            <a:t>   Gruppieren und verwalten Sie Microservices wie bei Geschäftsanwendungen. Wiederverwenden und regieren Sie sie, um die Kontrolle zu übernehmen und Chaos zu vermeiden.  </a:t>
          </a:r>
        </a:p>
      </dgm:t>
    </dgm:pt>
    <dgm:pt modelId="{D4FE983F-39B2-4551-B239-D46BD491CA09}" type="parTrans" cxnId="{7ADA4A59-9830-4CCF-9E44-33BB515E97DF}">
      <dgm:prSet/>
      <dgm:spPr/>
      <dgm:t>
        <a:bodyPr/>
        <a:lstStyle/>
        <a:p>
          <a:endParaRPr lang="de-AT"/>
        </a:p>
      </dgm:t>
    </dgm:pt>
    <dgm:pt modelId="{4BB3D539-6924-482B-9A18-DDC4E7154BBA}" type="sibTrans" cxnId="{7ADA4A59-9830-4CCF-9E44-33BB515E97DF}">
      <dgm:prSet/>
      <dgm:spPr/>
      <dgm:t>
        <a:bodyPr/>
        <a:lstStyle/>
        <a:p>
          <a:endParaRPr lang="de-AT"/>
        </a:p>
      </dgm:t>
    </dgm:pt>
    <dgm:pt modelId="{18A27839-D3A5-4D81-963A-50BE228943E3}">
      <dgm:prSet custT="1"/>
      <dgm:spPr/>
      <dgm:t>
        <a:bodyPr anchor="ctr"/>
        <a:lstStyle/>
        <a:p>
          <a:pPr algn="ctr">
            <a:buNone/>
          </a:pPr>
          <a:r>
            <a:rPr lang="de-AT" sz="1400" b="1" dirty="0"/>
            <a:t>Monetarisieren Sie Ihre Daten</a:t>
          </a:r>
          <a:br>
            <a:rPr lang="de-AT" sz="1400" b="1" dirty="0"/>
          </a:br>
          <a:endParaRPr lang="de-AT" sz="1400" dirty="0"/>
        </a:p>
      </dgm:t>
    </dgm:pt>
    <dgm:pt modelId="{960F2C27-017C-4813-8BEB-C8C30F1E6243}" type="parTrans" cxnId="{B254E512-9F89-46B8-B635-D8461CDFD3F4}">
      <dgm:prSet/>
      <dgm:spPr/>
      <dgm:t>
        <a:bodyPr/>
        <a:lstStyle/>
        <a:p>
          <a:endParaRPr lang="de-AT"/>
        </a:p>
      </dgm:t>
    </dgm:pt>
    <dgm:pt modelId="{2B2EFEB6-49CF-4F1B-9C16-695442FD8DC4}" type="sibTrans" cxnId="{B254E512-9F89-46B8-B635-D8461CDFD3F4}">
      <dgm:prSet/>
      <dgm:spPr/>
      <dgm:t>
        <a:bodyPr/>
        <a:lstStyle/>
        <a:p>
          <a:endParaRPr lang="de-AT"/>
        </a:p>
      </dgm:t>
    </dgm:pt>
    <dgm:pt modelId="{5C4AE696-CE68-4292-9B9B-5B04A24E7D8C}">
      <dgm:prSet custT="1"/>
      <dgm:spPr/>
      <dgm:t>
        <a:bodyPr anchor="ctr"/>
        <a:lstStyle/>
        <a:p>
          <a:pPr algn="l">
            <a:buNone/>
          </a:pPr>
          <a:r>
            <a:rPr lang="de-AT" sz="1400" dirty="0"/>
            <a:t>   Überwachen Sie mit erhöhter Transparenz, wer Ihre APIs und Microservices verwendet. Messen Sie, was verbraucht wird, um die Einnahmen direkt oder indirekt zu beeinflussen.</a:t>
          </a:r>
        </a:p>
      </dgm:t>
    </dgm:pt>
    <dgm:pt modelId="{37032267-805B-4960-80CD-A16237628E0F}" type="parTrans" cxnId="{377FE121-5F0B-4988-80A9-FC75DFD20929}">
      <dgm:prSet/>
      <dgm:spPr/>
      <dgm:t>
        <a:bodyPr/>
        <a:lstStyle/>
        <a:p>
          <a:endParaRPr lang="de-AT"/>
        </a:p>
      </dgm:t>
    </dgm:pt>
    <dgm:pt modelId="{2E57A2DC-5412-4840-B27B-95CA71329EB9}" type="sibTrans" cxnId="{377FE121-5F0B-4988-80A9-FC75DFD20929}">
      <dgm:prSet/>
      <dgm:spPr/>
      <dgm:t>
        <a:bodyPr/>
        <a:lstStyle/>
        <a:p>
          <a:endParaRPr lang="de-AT"/>
        </a:p>
      </dgm:t>
    </dgm:pt>
    <dgm:pt modelId="{82C3E99C-AFFC-4AF2-936F-2B07278FA9DE}">
      <dgm:prSet custT="1"/>
      <dgm:spPr/>
      <dgm:t>
        <a:bodyPr anchor="ctr"/>
        <a:lstStyle/>
        <a:p>
          <a:pPr algn="ctr">
            <a:buNone/>
          </a:pPr>
          <a:r>
            <a:rPr lang="de-AT" sz="1400" b="1" dirty="0"/>
            <a:t>Entwickler anziehen</a:t>
          </a:r>
          <a:br>
            <a:rPr lang="de-AT" sz="1400" b="1" dirty="0"/>
          </a:br>
          <a:endParaRPr lang="de-AT" sz="1400" dirty="0"/>
        </a:p>
      </dgm:t>
    </dgm:pt>
    <dgm:pt modelId="{CC61D9B2-1299-46F6-B87A-C86B7C036335}" type="parTrans" cxnId="{D809177D-5840-4C4E-9405-E88992973E90}">
      <dgm:prSet/>
      <dgm:spPr/>
      <dgm:t>
        <a:bodyPr/>
        <a:lstStyle/>
        <a:p>
          <a:endParaRPr lang="de-AT"/>
        </a:p>
      </dgm:t>
    </dgm:pt>
    <dgm:pt modelId="{21CC4DEF-E7D5-4A74-A762-97D32EE349CE}" type="sibTrans" cxnId="{D809177D-5840-4C4E-9405-E88992973E90}">
      <dgm:prSet/>
      <dgm:spPr/>
      <dgm:t>
        <a:bodyPr/>
        <a:lstStyle/>
        <a:p>
          <a:endParaRPr lang="de-AT"/>
        </a:p>
      </dgm:t>
    </dgm:pt>
    <dgm:pt modelId="{D2033758-6F8B-47DC-925B-2EC135E1980D}">
      <dgm:prSet custT="1"/>
      <dgm:spPr/>
      <dgm:t>
        <a:bodyPr anchor="ctr"/>
        <a:lstStyle/>
        <a:p>
          <a:pPr algn="l">
            <a:buNone/>
          </a:pPr>
          <a:r>
            <a:rPr lang="de-AT" sz="1400" dirty="0"/>
            <a:t>   Erstellen Sie eine Storefront für Ihre APIs mit einem API-Portal. Erweitern Sie Ihr Entwickler-Ökosystem und bauen Sie eine Community rund um Ihre APIs auf.</a:t>
          </a:r>
        </a:p>
      </dgm:t>
    </dgm:pt>
    <dgm:pt modelId="{E5717DED-3FD2-4868-A2D0-FD0F095A18FD}" type="parTrans" cxnId="{A8C45C7C-B4B7-432B-A22A-5252B4E29B08}">
      <dgm:prSet/>
      <dgm:spPr/>
      <dgm:t>
        <a:bodyPr/>
        <a:lstStyle/>
        <a:p>
          <a:endParaRPr lang="de-AT"/>
        </a:p>
      </dgm:t>
    </dgm:pt>
    <dgm:pt modelId="{F29ACF04-5862-43CD-9B71-0EAD4DB11D9A}" type="sibTrans" cxnId="{A8C45C7C-B4B7-432B-A22A-5252B4E29B08}">
      <dgm:prSet/>
      <dgm:spPr/>
      <dgm:t>
        <a:bodyPr/>
        <a:lstStyle/>
        <a:p>
          <a:endParaRPr lang="de-AT"/>
        </a:p>
      </dgm:t>
    </dgm:pt>
    <dgm:pt modelId="{EEF760B2-B9F8-4EEA-B4B9-23F1456AF68D}">
      <dgm:prSet custT="1"/>
      <dgm:spPr/>
      <dgm:t>
        <a:bodyPr anchor="ctr"/>
        <a:lstStyle/>
        <a:p>
          <a:pPr algn="ctr">
            <a:buNone/>
          </a:pPr>
          <a:r>
            <a:rPr lang="de-AT" sz="1400" b="1" dirty="0"/>
            <a:t>Katalog-APIs</a:t>
          </a:r>
          <a:br>
            <a:rPr lang="de-AT" sz="1400" b="1" dirty="0"/>
          </a:br>
          <a:endParaRPr lang="de-AT" sz="1400" dirty="0"/>
        </a:p>
      </dgm:t>
    </dgm:pt>
    <dgm:pt modelId="{A02F81AC-80BC-4273-916E-B84A95852130}" type="parTrans" cxnId="{3315B385-FA93-47A0-B7BC-341C44BC2F42}">
      <dgm:prSet/>
      <dgm:spPr/>
      <dgm:t>
        <a:bodyPr/>
        <a:lstStyle/>
        <a:p>
          <a:endParaRPr lang="de-AT"/>
        </a:p>
      </dgm:t>
    </dgm:pt>
    <dgm:pt modelId="{8F7E4ABC-2B7C-45E7-84C8-880780271C3B}" type="sibTrans" cxnId="{3315B385-FA93-47A0-B7BC-341C44BC2F42}">
      <dgm:prSet/>
      <dgm:spPr/>
      <dgm:t>
        <a:bodyPr/>
        <a:lstStyle/>
        <a:p>
          <a:endParaRPr lang="de-AT"/>
        </a:p>
      </dgm:t>
    </dgm:pt>
    <dgm:pt modelId="{5150A1A6-2A67-426A-9335-11A64A3361E4}">
      <dgm:prSet custT="1"/>
      <dgm:spPr/>
      <dgm:t>
        <a:bodyPr anchor="ctr"/>
        <a:lstStyle/>
        <a:p>
          <a:pPr algn="l">
            <a:buNone/>
          </a:pPr>
          <a:r>
            <a:rPr lang="de-AT" sz="1400" dirty="0"/>
            <a:t>   Verwalten Sie den gesamten API-Lebenszyklus in Ihrer gesamten API-Landschaft. Katalogisieren und verwalten Sie alle Assets, von Services bis zu APIs, um die Auswirkungen von Änderungen zu verstehen.</a:t>
          </a:r>
        </a:p>
      </dgm:t>
    </dgm:pt>
    <dgm:pt modelId="{C2EFE7D7-91FA-4B77-8EAD-9E016FC10845}" type="parTrans" cxnId="{2ABCAAC6-3E6F-4FB7-9514-9DA68BD56C32}">
      <dgm:prSet/>
      <dgm:spPr/>
      <dgm:t>
        <a:bodyPr/>
        <a:lstStyle/>
        <a:p>
          <a:endParaRPr lang="de-AT"/>
        </a:p>
      </dgm:t>
    </dgm:pt>
    <dgm:pt modelId="{0C60B5EC-8652-40A9-BF1B-0098F6A3C47A}" type="sibTrans" cxnId="{2ABCAAC6-3E6F-4FB7-9514-9DA68BD56C32}">
      <dgm:prSet/>
      <dgm:spPr/>
      <dgm:t>
        <a:bodyPr/>
        <a:lstStyle/>
        <a:p>
          <a:endParaRPr lang="de-AT"/>
        </a:p>
      </dgm:t>
    </dgm:pt>
    <dgm:pt modelId="{F551E621-CDF5-45D2-984B-13563245CCB7}">
      <dgm:prSet custT="1"/>
      <dgm:spPr/>
      <dgm:t>
        <a:bodyPr anchor="ctr"/>
        <a:lstStyle/>
        <a:p>
          <a:pPr algn="ctr">
            <a:buNone/>
          </a:pPr>
          <a:r>
            <a:rPr lang="de-AT" sz="1400" b="1" dirty="0"/>
            <a:t>Überwachen Sie die API-Nutzung</a:t>
          </a:r>
          <a:br>
            <a:rPr lang="de-AT" sz="1400" b="1" dirty="0"/>
          </a:br>
          <a:endParaRPr lang="de-AT" sz="1400" dirty="0"/>
        </a:p>
      </dgm:t>
    </dgm:pt>
    <dgm:pt modelId="{CC0C511A-676D-455D-BAC9-6BCE6A161C89}" type="parTrans" cxnId="{300CC0CC-2128-4F43-AB4B-9DA271414AAC}">
      <dgm:prSet/>
      <dgm:spPr/>
      <dgm:t>
        <a:bodyPr/>
        <a:lstStyle/>
        <a:p>
          <a:endParaRPr lang="de-AT"/>
        </a:p>
      </dgm:t>
    </dgm:pt>
    <dgm:pt modelId="{3C7AB835-137D-4A06-AAFB-86982AA6571A}" type="sibTrans" cxnId="{300CC0CC-2128-4F43-AB4B-9DA271414AAC}">
      <dgm:prSet/>
      <dgm:spPr/>
      <dgm:t>
        <a:bodyPr/>
        <a:lstStyle/>
        <a:p>
          <a:endParaRPr lang="de-AT"/>
        </a:p>
      </dgm:t>
    </dgm:pt>
    <dgm:pt modelId="{C13DF2E8-9F94-4B8E-A7DD-D27141B6DCB1}">
      <dgm:prSet custT="1"/>
      <dgm:spPr/>
      <dgm:t>
        <a:bodyPr anchor="ctr"/>
        <a:lstStyle/>
        <a:p>
          <a:pPr algn="l">
            <a:buNone/>
          </a:pPr>
          <a:r>
            <a:rPr lang="de-AT" sz="1400" dirty="0"/>
            <a:t>   Vermeiden Sie zu hohe Ausgaben für APIs. Messen Sie, was verbraucht wird, und legen Sie Schwellenwerte mit Nutzungsbeschränkungen fest, um die Kosten zu kontrollieren und Ihr Budget genau zu verwalten.</a:t>
          </a:r>
        </a:p>
      </dgm:t>
    </dgm:pt>
    <dgm:pt modelId="{99BC44C2-287A-4730-8FED-9556D5C9E989}" type="parTrans" cxnId="{C0D44D8D-953C-4701-990B-82980F2A9CF4}">
      <dgm:prSet/>
      <dgm:spPr/>
      <dgm:t>
        <a:bodyPr/>
        <a:lstStyle/>
        <a:p>
          <a:endParaRPr lang="de-AT"/>
        </a:p>
      </dgm:t>
    </dgm:pt>
    <dgm:pt modelId="{6C39AFAE-88EE-41D7-8037-23C38AE6A78C}" type="sibTrans" cxnId="{C0D44D8D-953C-4701-990B-82980F2A9CF4}">
      <dgm:prSet/>
      <dgm:spPr/>
      <dgm:t>
        <a:bodyPr/>
        <a:lstStyle/>
        <a:p>
          <a:endParaRPr lang="de-AT"/>
        </a:p>
      </dgm:t>
    </dgm:pt>
    <dgm:pt modelId="{FAB6404C-EDF9-462B-B2DA-A8036FE96832}" type="pres">
      <dgm:prSet presAssocID="{23A4CF80-68AA-424B-8F8A-88D2F4D4C080}" presName="diagram" presStyleCnt="0">
        <dgm:presLayoutVars>
          <dgm:dir/>
          <dgm:resizeHandles val="exact"/>
        </dgm:presLayoutVars>
      </dgm:prSet>
      <dgm:spPr/>
    </dgm:pt>
    <dgm:pt modelId="{C0945875-17F9-465D-8728-0580F2149B0D}" type="pres">
      <dgm:prSet presAssocID="{1579B090-B57A-4234-8F40-245EAA5E4AC9}" presName="node" presStyleLbl="node1" presStyleIdx="0" presStyleCnt="6">
        <dgm:presLayoutVars>
          <dgm:bulletEnabled val="1"/>
        </dgm:presLayoutVars>
      </dgm:prSet>
      <dgm:spPr/>
    </dgm:pt>
    <dgm:pt modelId="{FDC8A524-E43B-45BB-BC51-CF2F9A47C456}" type="pres">
      <dgm:prSet presAssocID="{704471F8-5E0D-45EC-8F7C-33AD28A4D654}" presName="sibTrans" presStyleCnt="0"/>
      <dgm:spPr/>
    </dgm:pt>
    <dgm:pt modelId="{A33C3143-2EBD-4A76-874A-F3DC4981E9A8}" type="pres">
      <dgm:prSet presAssocID="{4C0099CE-A69B-4EAE-A2E0-C983395E1B7D}" presName="node" presStyleLbl="node1" presStyleIdx="1" presStyleCnt="6">
        <dgm:presLayoutVars>
          <dgm:bulletEnabled val="1"/>
        </dgm:presLayoutVars>
      </dgm:prSet>
      <dgm:spPr/>
    </dgm:pt>
    <dgm:pt modelId="{E575BC5B-EE8E-4E3A-AEF4-FC4B3E0B6292}" type="pres">
      <dgm:prSet presAssocID="{6B3FF72C-786B-46B1-9271-50C1802F527E}" presName="sibTrans" presStyleCnt="0"/>
      <dgm:spPr/>
    </dgm:pt>
    <dgm:pt modelId="{760EC377-386A-4688-9154-98A0A50F11FD}" type="pres">
      <dgm:prSet presAssocID="{18A27839-D3A5-4D81-963A-50BE228943E3}" presName="node" presStyleLbl="node1" presStyleIdx="2" presStyleCnt="6">
        <dgm:presLayoutVars>
          <dgm:bulletEnabled val="1"/>
        </dgm:presLayoutVars>
      </dgm:prSet>
      <dgm:spPr/>
    </dgm:pt>
    <dgm:pt modelId="{867A7196-0B42-4CC5-9A35-94368E654D88}" type="pres">
      <dgm:prSet presAssocID="{2B2EFEB6-49CF-4F1B-9C16-695442FD8DC4}" presName="sibTrans" presStyleCnt="0"/>
      <dgm:spPr/>
    </dgm:pt>
    <dgm:pt modelId="{D903D1C0-25B8-4D1E-A674-5CBA407CC737}" type="pres">
      <dgm:prSet presAssocID="{82C3E99C-AFFC-4AF2-936F-2B07278FA9DE}" presName="node" presStyleLbl="node1" presStyleIdx="3" presStyleCnt="6">
        <dgm:presLayoutVars>
          <dgm:bulletEnabled val="1"/>
        </dgm:presLayoutVars>
      </dgm:prSet>
      <dgm:spPr/>
    </dgm:pt>
    <dgm:pt modelId="{1343C3DA-DC38-4902-8D3A-6D7500EBD200}" type="pres">
      <dgm:prSet presAssocID="{21CC4DEF-E7D5-4A74-A762-97D32EE349CE}" presName="sibTrans" presStyleCnt="0"/>
      <dgm:spPr/>
    </dgm:pt>
    <dgm:pt modelId="{EF8556EA-0CCF-4CD5-BEE4-14460445453D}" type="pres">
      <dgm:prSet presAssocID="{EEF760B2-B9F8-4EEA-B4B9-23F1456AF68D}" presName="node" presStyleLbl="node1" presStyleIdx="4" presStyleCnt="6">
        <dgm:presLayoutVars>
          <dgm:bulletEnabled val="1"/>
        </dgm:presLayoutVars>
      </dgm:prSet>
      <dgm:spPr/>
    </dgm:pt>
    <dgm:pt modelId="{95BF82ED-A388-47EB-B771-6A162FBD9319}" type="pres">
      <dgm:prSet presAssocID="{8F7E4ABC-2B7C-45E7-84C8-880780271C3B}" presName="sibTrans" presStyleCnt="0"/>
      <dgm:spPr/>
    </dgm:pt>
    <dgm:pt modelId="{83544CC0-AFEF-408F-AB56-DEB2B931485F}" type="pres">
      <dgm:prSet presAssocID="{F551E621-CDF5-45D2-984B-13563245CCB7}" presName="node" presStyleLbl="node1" presStyleIdx="5" presStyleCnt="6">
        <dgm:presLayoutVars>
          <dgm:bulletEnabled val="1"/>
        </dgm:presLayoutVars>
      </dgm:prSet>
      <dgm:spPr/>
    </dgm:pt>
  </dgm:ptLst>
  <dgm:cxnLst>
    <dgm:cxn modelId="{B254E512-9F89-46B8-B635-D8461CDFD3F4}" srcId="{23A4CF80-68AA-424B-8F8A-88D2F4D4C080}" destId="{18A27839-D3A5-4D81-963A-50BE228943E3}" srcOrd="2" destOrd="0" parTransId="{960F2C27-017C-4813-8BEB-C8C30F1E6243}" sibTransId="{2B2EFEB6-49CF-4F1B-9C16-695442FD8DC4}"/>
    <dgm:cxn modelId="{377FE121-5F0B-4988-80A9-FC75DFD20929}" srcId="{18A27839-D3A5-4D81-963A-50BE228943E3}" destId="{5C4AE696-CE68-4292-9B9B-5B04A24E7D8C}" srcOrd="0" destOrd="0" parTransId="{37032267-805B-4960-80CD-A16237628E0F}" sibTransId="{2E57A2DC-5412-4840-B27B-95CA71329EB9}"/>
    <dgm:cxn modelId="{AE5C7B2B-66BC-4350-A4D0-02D8C00F9C03}" type="presOf" srcId="{1159A7C7-4405-4D28-BD77-FD14431B4331}" destId="{A33C3143-2EBD-4A76-874A-F3DC4981E9A8}" srcOrd="0" destOrd="1" presId="urn:microsoft.com/office/officeart/2005/8/layout/default"/>
    <dgm:cxn modelId="{FC992A34-2E64-4608-92DE-B305E3919F50}" type="presOf" srcId="{18A27839-D3A5-4D81-963A-50BE228943E3}" destId="{760EC377-386A-4688-9154-98A0A50F11FD}" srcOrd="0" destOrd="0" presId="urn:microsoft.com/office/officeart/2005/8/layout/default"/>
    <dgm:cxn modelId="{BEA0DE5C-9D7C-4266-A7DD-14E5C9DBDC8B}" type="presOf" srcId="{EEF760B2-B9F8-4EEA-B4B9-23F1456AF68D}" destId="{EF8556EA-0CCF-4CD5-BEE4-14460445453D}" srcOrd="0" destOrd="0" presId="urn:microsoft.com/office/officeart/2005/8/layout/default"/>
    <dgm:cxn modelId="{E48DF15E-905A-4D7D-85F5-47DC80E2BA3D}" type="presOf" srcId="{1579B090-B57A-4234-8F40-245EAA5E4AC9}" destId="{C0945875-17F9-465D-8728-0580F2149B0D}" srcOrd="0" destOrd="0" presId="urn:microsoft.com/office/officeart/2005/8/layout/default"/>
    <dgm:cxn modelId="{E411B244-13DE-469C-9965-4A257147EA36}" srcId="{23A4CF80-68AA-424B-8F8A-88D2F4D4C080}" destId="{4C0099CE-A69B-4EAE-A2E0-C983395E1B7D}" srcOrd="1" destOrd="0" parTransId="{6DC3E005-610A-4E08-A680-0287AFFAD70F}" sibTransId="{6B3FF72C-786B-46B1-9271-50C1802F527E}"/>
    <dgm:cxn modelId="{766C8245-9E5A-45A2-98DD-4A2F6B62BF9C}" type="presOf" srcId="{4C0099CE-A69B-4EAE-A2E0-C983395E1B7D}" destId="{A33C3143-2EBD-4A76-874A-F3DC4981E9A8}" srcOrd="0" destOrd="0" presId="urn:microsoft.com/office/officeart/2005/8/layout/default"/>
    <dgm:cxn modelId="{941E334C-9CF2-434B-8649-94261E99C137}" type="presOf" srcId="{23A4CF80-68AA-424B-8F8A-88D2F4D4C080}" destId="{FAB6404C-EDF9-462B-B2DA-A8036FE96832}" srcOrd="0" destOrd="0" presId="urn:microsoft.com/office/officeart/2005/8/layout/default"/>
    <dgm:cxn modelId="{1656A276-C41A-430B-8177-620B474F3662}" type="presOf" srcId="{F551E621-CDF5-45D2-984B-13563245CCB7}" destId="{83544CC0-AFEF-408F-AB56-DEB2B931485F}" srcOrd="0" destOrd="0" presId="urn:microsoft.com/office/officeart/2005/8/layout/default"/>
    <dgm:cxn modelId="{7ADA4A59-9830-4CCF-9E44-33BB515E97DF}" srcId="{4C0099CE-A69B-4EAE-A2E0-C983395E1B7D}" destId="{1159A7C7-4405-4D28-BD77-FD14431B4331}" srcOrd="0" destOrd="0" parTransId="{D4FE983F-39B2-4551-B239-D46BD491CA09}" sibTransId="{4BB3D539-6924-482B-9A18-DDC4E7154BBA}"/>
    <dgm:cxn modelId="{534B827A-BA87-4F4B-8641-616535C751F6}" type="presOf" srcId="{3773A036-D56E-43CD-8716-AC22F04281C8}" destId="{C0945875-17F9-465D-8728-0580F2149B0D}" srcOrd="0" destOrd="1" presId="urn:microsoft.com/office/officeart/2005/8/layout/default"/>
    <dgm:cxn modelId="{A8C45C7C-B4B7-432B-A22A-5252B4E29B08}" srcId="{82C3E99C-AFFC-4AF2-936F-2B07278FA9DE}" destId="{D2033758-6F8B-47DC-925B-2EC135E1980D}" srcOrd="0" destOrd="0" parTransId="{E5717DED-3FD2-4868-A2D0-FD0F095A18FD}" sibTransId="{F29ACF04-5862-43CD-9B71-0EAD4DB11D9A}"/>
    <dgm:cxn modelId="{D809177D-5840-4C4E-9405-E88992973E90}" srcId="{23A4CF80-68AA-424B-8F8A-88D2F4D4C080}" destId="{82C3E99C-AFFC-4AF2-936F-2B07278FA9DE}" srcOrd="3" destOrd="0" parTransId="{CC61D9B2-1299-46F6-B87A-C86B7C036335}" sibTransId="{21CC4DEF-E7D5-4A74-A762-97D32EE349CE}"/>
    <dgm:cxn modelId="{3315B385-FA93-47A0-B7BC-341C44BC2F42}" srcId="{23A4CF80-68AA-424B-8F8A-88D2F4D4C080}" destId="{EEF760B2-B9F8-4EEA-B4B9-23F1456AF68D}" srcOrd="4" destOrd="0" parTransId="{A02F81AC-80BC-4273-916E-B84A95852130}" sibTransId="{8F7E4ABC-2B7C-45E7-84C8-880780271C3B}"/>
    <dgm:cxn modelId="{75248787-61A3-4E93-A78F-6B6B02D93173}" type="presOf" srcId="{5C4AE696-CE68-4292-9B9B-5B04A24E7D8C}" destId="{760EC377-386A-4688-9154-98A0A50F11FD}" srcOrd="0" destOrd="1" presId="urn:microsoft.com/office/officeart/2005/8/layout/default"/>
    <dgm:cxn modelId="{F33D208B-C2E2-4E12-80EA-4F5AA7D45FB2}" type="presOf" srcId="{C13DF2E8-9F94-4B8E-A7DD-D27141B6DCB1}" destId="{83544CC0-AFEF-408F-AB56-DEB2B931485F}" srcOrd="0" destOrd="1" presId="urn:microsoft.com/office/officeart/2005/8/layout/default"/>
    <dgm:cxn modelId="{C0D44D8D-953C-4701-990B-82980F2A9CF4}" srcId="{F551E621-CDF5-45D2-984B-13563245CCB7}" destId="{C13DF2E8-9F94-4B8E-A7DD-D27141B6DCB1}" srcOrd="0" destOrd="0" parTransId="{99BC44C2-287A-4730-8FED-9556D5C9E989}" sibTransId="{6C39AFAE-88EE-41D7-8037-23C38AE6A78C}"/>
    <dgm:cxn modelId="{7569CF91-6DB6-4002-ACC9-28AFD4D49D9C}" type="presOf" srcId="{D2033758-6F8B-47DC-925B-2EC135E1980D}" destId="{D903D1C0-25B8-4D1E-A674-5CBA407CC737}" srcOrd="0" destOrd="1" presId="urn:microsoft.com/office/officeart/2005/8/layout/default"/>
    <dgm:cxn modelId="{12AB01B7-5F46-42C1-8701-1301AFFF5BBD}" srcId="{1579B090-B57A-4234-8F40-245EAA5E4AC9}" destId="{3773A036-D56E-43CD-8716-AC22F04281C8}" srcOrd="0" destOrd="0" parTransId="{41D4C3BD-0FB8-42EB-A60C-E812A801E480}" sibTransId="{57EF0E1C-4BF5-4F25-B5EC-7935173C23AD}"/>
    <dgm:cxn modelId="{CF65ABBA-4D46-4E3B-BF40-8C547144E7FE}" type="presOf" srcId="{5150A1A6-2A67-426A-9335-11A64A3361E4}" destId="{EF8556EA-0CCF-4CD5-BEE4-14460445453D}" srcOrd="0" destOrd="1" presId="urn:microsoft.com/office/officeart/2005/8/layout/default"/>
    <dgm:cxn modelId="{2ABCAAC6-3E6F-4FB7-9514-9DA68BD56C32}" srcId="{EEF760B2-B9F8-4EEA-B4B9-23F1456AF68D}" destId="{5150A1A6-2A67-426A-9335-11A64A3361E4}" srcOrd="0" destOrd="0" parTransId="{C2EFE7D7-91FA-4B77-8EAD-9E016FC10845}" sibTransId="{0C60B5EC-8652-40A9-BF1B-0098F6A3C47A}"/>
    <dgm:cxn modelId="{300CC0CC-2128-4F43-AB4B-9DA271414AAC}" srcId="{23A4CF80-68AA-424B-8F8A-88D2F4D4C080}" destId="{F551E621-CDF5-45D2-984B-13563245CCB7}" srcOrd="5" destOrd="0" parTransId="{CC0C511A-676D-455D-BAC9-6BCE6A161C89}" sibTransId="{3C7AB835-137D-4A06-AAFB-86982AA6571A}"/>
    <dgm:cxn modelId="{77C407E6-0183-451C-8004-07184336514E}" type="presOf" srcId="{82C3E99C-AFFC-4AF2-936F-2B07278FA9DE}" destId="{D903D1C0-25B8-4D1E-A674-5CBA407CC737}" srcOrd="0" destOrd="0" presId="urn:microsoft.com/office/officeart/2005/8/layout/default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8DBC4100-43C9-4A5E-B558-F8944F544467}" type="presParOf" srcId="{FAB6404C-EDF9-462B-B2DA-A8036FE96832}" destId="{C0945875-17F9-465D-8728-0580F2149B0D}" srcOrd="0" destOrd="0" presId="urn:microsoft.com/office/officeart/2005/8/layout/default"/>
    <dgm:cxn modelId="{F8E1FB59-324E-4F83-B30E-76CB4F3F9CE0}" type="presParOf" srcId="{FAB6404C-EDF9-462B-B2DA-A8036FE96832}" destId="{FDC8A524-E43B-45BB-BC51-CF2F9A47C456}" srcOrd="1" destOrd="0" presId="urn:microsoft.com/office/officeart/2005/8/layout/default"/>
    <dgm:cxn modelId="{6E232A88-E47B-4DB3-9BB7-68E9BF87ED9C}" type="presParOf" srcId="{FAB6404C-EDF9-462B-B2DA-A8036FE96832}" destId="{A33C3143-2EBD-4A76-874A-F3DC4981E9A8}" srcOrd="2" destOrd="0" presId="urn:microsoft.com/office/officeart/2005/8/layout/default"/>
    <dgm:cxn modelId="{522BAEA6-0AA0-4883-860D-6383425FFA48}" type="presParOf" srcId="{FAB6404C-EDF9-462B-B2DA-A8036FE96832}" destId="{E575BC5B-EE8E-4E3A-AEF4-FC4B3E0B6292}" srcOrd="3" destOrd="0" presId="urn:microsoft.com/office/officeart/2005/8/layout/default"/>
    <dgm:cxn modelId="{E8E6F4A0-B771-4394-B45A-3E90E13B118C}" type="presParOf" srcId="{FAB6404C-EDF9-462B-B2DA-A8036FE96832}" destId="{760EC377-386A-4688-9154-98A0A50F11FD}" srcOrd="4" destOrd="0" presId="urn:microsoft.com/office/officeart/2005/8/layout/default"/>
    <dgm:cxn modelId="{D77151CB-08F5-4464-9ACE-88DE4E1EA597}" type="presParOf" srcId="{FAB6404C-EDF9-462B-B2DA-A8036FE96832}" destId="{867A7196-0B42-4CC5-9A35-94368E654D88}" srcOrd="5" destOrd="0" presId="urn:microsoft.com/office/officeart/2005/8/layout/default"/>
    <dgm:cxn modelId="{6BB0247F-738F-4442-AE44-49560E4D5854}" type="presParOf" srcId="{FAB6404C-EDF9-462B-B2DA-A8036FE96832}" destId="{D903D1C0-25B8-4D1E-A674-5CBA407CC737}" srcOrd="6" destOrd="0" presId="urn:microsoft.com/office/officeart/2005/8/layout/default"/>
    <dgm:cxn modelId="{2489C4DC-4AED-42AB-9C37-E2D6C2D846DE}" type="presParOf" srcId="{FAB6404C-EDF9-462B-B2DA-A8036FE96832}" destId="{1343C3DA-DC38-4902-8D3A-6D7500EBD200}" srcOrd="7" destOrd="0" presId="urn:microsoft.com/office/officeart/2005/8/layout/default"/>
    <dgm:cxn modelId="{B3CAD9EE-3039-46C2-86CE-B83F34061DF2}" type="presParOf" srcId="{FAB6404C-EDF9-462B-B2DA-A8036FE96832}" destId="{EF8556EA-0CCF-4CD5-BEE4-14460445453D}" srcOrd="8" destOrd="0" presId="urn:microsoft.com/office/officeart/2005/8/layout/default"/>
    <dgm:cxn modelId="{B0479B77-FC7B-479C-A7EE-538BBD879819}" type="presParOf" srcId="{FAB6404C-EDF9-462B-B2DA-A8036FE96832}" destId="{95BF82ED-A388-47EB-B771-6A162FBD9319}" srcOrd="9" destOrd="0" presId="urn:microsoft.com/office/officeart/2005/8/layout/default"/>
    <dgm:cxn modelId="{5B3DB3C6-9298-4D3F-B6A3-CFCB86A72701}" type="presParOf" srcId="{FAB6404C-EDF9-462B-B2DA-A8036FE96832}" destId="{83544CC0-AFEF-408F-AB56-DEB2B931485F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5/8/layout/default" loCatId="list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 anchor="ctr"/>
        <a:lstStyle/>
        <a:p>
          <a:pPr algn="ctr" rtl="0">
            <a:buNone/>
            <a:defRPr b="1"/>
          </a:pPr>
          <a:r>
            <a:rPr lang="de-AT" sz="1400" b="1" dirty="0"/>
            <a:t>Modellieren Sie Ihr Unternehmen</a:t>
          </a:r>
        </a:p>
        <a:p>
          <a:pPr algn="ctr" rtl="0">
            <a:buNone/>
            <a:defRPr b="1"/>
          </a:pPr>
          <a:endParaRPr lang="de-DE" sz="1400" b="1" i="0" u="none" strike="noStrike" cap="none" baseline="0" noProof="0" dirty="0"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249A0E9B-9B58-431D-BCE1-61B5D05F6157}">
      <dgm:prSet custT="1"/>
      <dgm:spPr/>
      <dgm:t>
        <a:bodyPr/>
        <a:lstStyle/>
        <a:p>
          <a:pPr>
            <a:buNone/>
          </a:pPr>
          <a:r>
            <a:rPr lang="de-DE" sz="1200" dirty="0"/>
            <a:t>   Modelle beeinflussen Organisations-strukturen, Prozesse, Anwendungssysteme, Daten und mehr. Erstellen Sie eine einzige Quelle der Wahrheit, um Ihre Strategie an Ihren Abläufen auszurichten.</a:t>
          </a:r>
          <a:endParaRPr lang="de-AT" sz="1200" dirty="0"/>
        </a:p>
      </dgm:t>
    </dgm:pt>
    <dgm:pt modelId="{D244B72E-7721-42BD-8593-2A2958EE864B}" type="parTrans" cxnId="{7ABB5E74-F676-4CBD-95E4-6D16E567DFDE}">
      <dgm:prSet/>
      <dgm:spPr/>
      <dgm:t>
        <a:bodyPr/>
        <a:lstStyle/>
        <a:p>
          <a:endParaRPr lang="de-AT"/>
        </a:p>
      </dgm:t>
    </dgm:pt>
    <dgm:pt modelId="{05F7DF1B-6613-4BC3-B98B-A4C170B7D568}" type="sibTrans" cxnId="{7ABB5E74-F676-4CBD-95E4-6D16E567DFDE}">
      <dgm:prSet/>
      <dgm:spPr/>
      <dgm:t>
        <a:bodyPr/>
        <a:lstStyle/>
        <a:p>
          <a:endParaRPr lang="de-AT"/>
        </a:p>
      </dgm:t>
    </dgm:pt>
    <dgm:pt modelId="{A0074CEA-BAB3-4396-9651-9A1F6AE29C72}">
      <dgm:prSet custT="1"/>
      <dgm:spPr/>
      <dgm:t>
        <a:bodyPr anchor="ctr"/>
        <a:lstStyle/>
        <a:p>
          <a:pPr algn="ctr">
            <a:buNone/>
          </a:pPr>
          <a:r>
            <a:rPr lang="de-AT" sz="1400" b="1" dirty="0"/>
            <a:t>Prozesse entwerfen und verwalten</a:t>
          </a:r>
        </a:p>
        <a:p>
          <a:pPr algn="ctr">
            <a:buNone/>
          </a:pPr>
          <a:endParaRPr lang="de-AT" sz="1400" b="1" dirty="0"/>
        </a:p>
      </dgm:t>
    </dgm:pt>
    <dgm:pt modelId="{70A809A5-C094-4B53-B93E-B6212317CAFA}" type="parTrans" cxnId="{E6CA1089-923E-4013-837C-11BD688AFD54}">
      <dgm:prSet/>
      <dgm:spPr/>
      <dgm:t>
        <a:bodyPr/>
        <a:lstStyle/>
        <a:p>
          <a:endParaRPr lang="de-AT"/>
        </a:p>
      </dgm:t>
    </dgm:pt>
    <dgm:pt modelId="{05115FB3-2DE0-4397-82EF-5FA057930D11}" type="sibTrans" cxnId="{E6CA1089-923E-4013-837C-11BD688AFD54}">
      <dgm:prSet/>
      <dgm:spPr/>
      <dgm:t>
        <a:bodyPr/>
        <a:lstStyle/>
        <a:p>
          <a:endParaRPr lang="de-AT"/>
        </a:p>
      </dgm:t>
    </dgm:pt>
    <dgm:pt modelId="{6608DABF-DB39-47F2-8D1F-61B1AD1CAB98}">
      <dgm:prSet custT="1"/>
      <dgm:spPr/>
      <dgm:t>
        <a:bodyPr anchor="ctr"/>
        <a:lstStyle/>
        <a:p>
          <a:pPr algn="l">
            <a:buNone/>
          </a:pPr>
          <a:r>
            <a:rPr lang="de-AT" sz="1200" dirty="0"/>
            <a:t>   </a:t>
          </a:r>
          <a:r>
            <a:rPr lang="de-DE" sz="1200" dirty="0"/>
            <a:t>Erstellen Sie Modelle schnell mit Geschäfts-notationen oder OMG-Standards wie </a:t>
          </a:r>
          <a:br>
            <a:rPr lang="de-DE" sz="1200" dirty="0"/>
          </a:br>
          <a:r>
            <a:rPr lang="de-DE" sz="1200" dirty="0"/>
            <a:t>BPMN ™ 2.0 und DMN ™ in einem zentralen Repository mit relevanten Dokumenten.</a:t>
          </a:r>
          <a:endParaRPr lang="de-AT" sz="1200" dirty="0"/>
        </a:p>
      </dgm:t>
    </dgm:pt>
    <dgm:pt modelId="{DA56A7D7-88D2-4432-9F52-93ECE5FE5D94}" type="parTrans" cxnId="{28E50ADD-354D-4694-A779-7D21DD3BE456}">
      <dgm:prSet/>
      <dgm:spPr/>
      <dgm:t>
        <a:bodyPr/>
        <a:lstStyle/>
        <a:p>
          <a:endParaRPr lang="de-AT"/>
        </a:p>
      </dgm:t>
    </dgm:pt>
    <dgm:pt modelId="{187146E8-212E-458C-8039-073822900BC7}" type="sibTrans" cxnId="{28E50ADD-354D-4694-A779-7D21DD3BE456}">
      <dgm:prSet/>
      <dgm:spPr/>
      <dgm:t>
        <a:bodyPr/>
        <a:lstStyle/>
        <a:p>
          <a:endParaRPr lang="de-AT"/>
        </a:p>
      </dgm:t>
    </dgm:pt>
    <dgm:pt modelId="{C4371EDC-5140-49AA-ABE7-E883264D0858}">
      <dgm:prSet custT="1"/>
      <dgm:spPr/>
      <dgm:t>
        <a:bodyPr anchor="ctr"/>
        <a:lstStyle/>
        <a:p>
          <a:pPr algn="ctr">
            <a:buNone/>
          </a:pPr>
          <a:r>
            <a:rPr lang="de-AT" sz="1400" b="1" dirty="0"/>
            <a:t>Kundenreisen zuordnen</a:t>
          </a:r>
        </a:p>
        <a:p>
          <a:pPr algn="ctr">
            <a:buNone/>
          </a:pPr>
          <a:endParaRPr lang="de-AT" sz="1400" b="1" dirty="0"/>
        </a:p>
      </dgm:t>
    </dgm:pt>
    <dgm:pt modelId="{00B13793-5225-4367-9BF3-D107DD5F16C7}" type="parTrans" cxnId="{64D0E685-93F7-432E-B592-2F487F865208}">
      <dgm:prSet/>
      <dgm:spPr/>
      <dgm:t>
        <a:bodyPr/>
        <a:lstStyle/>
        <a:p>
          <a:endParaRPr lang="de-AT"/>
        </a:p>
      </dgm:t>
    </dgm:pt>
    <dgm:pt modelId="{786617E3-5B1C-457E-9110-8030DE328F2E}" type="sibTrans" cxnId="{64D0E685-93F7-432E-B592-2F487F865208}">
      <dgm:prSet/>
      <dgm:spPr/>
      <dgm:t>
        <a:bodyPr/>
        <a:lstStyle/>
        <a:p>
          <a:endParaRPr lang="de-AT"/>
        </a:p>
      </dgm:t>
    </dgm:pt>
    <dgm:pt modelId="{93B3F583-3A7E-47DC-8B73-BCA29F9EB026}">
      <dgm:prSet custT="1"/>
      <dgm:spPr/>
      <dgm:t>
        <a:bodyPr anchor="ctr"/>
        <a:lstStyle/>
        <a:p>
          <a:pPr algn="l">
            <a:buNone/>
          </a:pPr>
          <a:r>
            <a:rPr lang="de-AT" sz="1200" dirty="0"/>
            <a:t>   </a:t>
          </a:r>
          <a:r>
            <a:rPr lang="de-DE" sz="1200" dirty="0"/>
            <a:t>Kundenbedürfnisse verstehen, Interaktionen verfolgen und Prozesse extern anzeigen </a:t>
          </a:r>
          <a:br>
            <a:rPr lang="de-DE" sz="1200" dirty="0"/>
          </a:br>
          <a:r>
            <a:rPr lang="de-DE" sz="1200" dirty="0"/>
            <a:t>sowie Kontaktpunkte definieren und das Kundenerlebnis bereichern.</a:t>
          </a:r>
          <a:endParaRPr lang="de-AT" sz="1200" dirty="0"/>
        </a:p>
      </dgm:t>
    </dgm:pt>
    <dgm:pt modelId="{2107FEB4-38B4-4A92-860C-A4CFAFB0822A}" type="parTrans" cxnId="{A737B993-FB9B-49E4-B7C9-65E9771F4F44}">
      <dgm:prSet/>
      <dgm:spPr/>
      <dgm:t>
        <a:bodyPr/>
        <a:lstStyle/>
        <a:p>
          <a:endParaRPr lang="de-AT"/>
        </a:p>
      </dgm:t>
    </dgm:pt>
    <dgm:pt modelId="{642C347B-5574-4FFC-A7E1-5E75ADE66C63}" type="sibTrans" cxnId="{A737B993-FB9B-49E4-B7C9-65E9771F4F44}">
      <dgm:prSet/>
      <dgm:spPr/>
      <dgm:t>
        <a:bodyPr/>
        <a:lstStyle/>
        <a:p>
          <a:endParaRPr lang="de-AT"/>
        </a:p>
      </dgm:t>
    </dgm:pt>
    <dgm:pt modelId="{A079E91D-A678-41B5-B5C0-C7BDE6059712}">
      <dgm:prSet custT="1"/>
      <dgm:spPr/>
      <dgm:t>
        <a:bodyPr anchor="ctr"/>
        <a:lstStyle/>
        <a:p>
          <a:pPr algn="ctr">
            <a:buNone/>
          </a:pPr>
          <a:r>
            <a:rPr lang="de-AT" sz="1400" b="1" dirty="0"/>
            <a:t>Mit Dashboards analysieren</a:t>
          </a:r>
        </a:p>
        <a:p>
          <a:pPr algn="ctr">
            <a:buNone/>
          </a:pPr>
          <a:endParaRPr lang="de-AT" sz="1400" b="1" dirty="0"/>
        </a:p>
      </dgm:t>
    </dgm:pt>
    <dgm:pt modelId="{0A116CC1-5334-4D71-8183-C1DAC3C82331}" type="parTrans" cxnId="{9C3F1A79-2B84-48AA-97C2-CF517091C6E0}">
      <dgm:prSet/>
      <dgm:spPr/>
      <dgm:t>
        <a:bodyPr/>
        <a:lstStyle/>
        <a:p>
          <a:endParaRPr lang="de-AT"/>
        </a:p>
      </dgm:t>
    </dgm:pt>
    <dgm:pt modelId="{3C08308E-1258-440B-B6C3-A2C9BCF4C4F6}" type="sibTrans" cxnId="{9C3F1A79-2B84-48AA-97C2-CF517091C6E0}">
      <dgm:prSet/>
      <dgm:spPr/>
      <dgm:t>
        <a:bodyPr/>
        <a:lstStyle/>
        <a:p>
          <a:endParaRPr lang="de-AT"/>
        </a:p>
      </dgm:t>
    </dgm:pt>
    <dgm:pt modelId="{91CBB144-F98A-4128-85F4-399B8617F1C2}">
      <dgm:prSet custT="1"/>
      <dgm:spPr/>
      <dgm:t>
        <a:bodyPr anchor="ctr"/>
        <a:lstStyle/>
        <a:p>
          <a:pPr algn="l">
            <a:buNone/>
          </a:pPr>
          <a:r>
            <a:rPr lang="de-AT" sz="1200" dirty="0"/>
            <a:t>   </a:t>
          </a:r>
          <a:r>
            <a:rPr lang="de-DE" sz="1200" dirty="0"/>
            <a:t>Verbinden Sie reale und konzeptionelle Daten, um KPIs in konsolidierten, kontextsensitiven Dashboards darzustellen und Entscheidungen auf der Grundlage klarer visueller Erkenntnisse zu treffen.</a:t>
          </a:r>
          <a:endParaRPr lang="de-AT" sz="1200" dirty="0"/>
        </a:p>
      </dgm:t>
    </dgm:pt>
    <dgm:pt modelId="{D0210616-0D4F-47D1-B9E1-519E0052EEFC}" type="parTrans" cxnId="{D1290CA4-354E-420A-9DE2-881AD2C8F6D7}">
      <dgm:prSet/>
      <dgm:spPr/>
      <dgm:t>
        <a:bodyPr/>
        <a:lstStyle/>
        <a:p>
          <a:endParaRPr lang="de-AT"/>
        </a:p>
      </dgm:t>
    </dgm:pt>
    <dgm:pt modelId="{55161FC6-558E-4C8C-B527-A00296666999}" type="sibTrans" cxnId="{D1290CA4-354E-420A-9DE2-881AD2C8F6D7}">
      <dgm:prSet/>
      <dgm:spPr/>
      <dgm:t>
        <a:bodyPr/>
        <a:lstStyle/>
        <a:p>
          <a:endParaRPr lang="de-AT"/>
        </a:p>
      </dgm:t>
    </dgm:pt>
    <dgm:pt modelId="{DAC126E2-9E58-42B6-A596-863FB4A2B0D3}">
      <dgm:prSet custT="1"/>
      <dgm:spPr/>
      <dgm:t>
        <a:bodyPr anchor="ctr"/>
        <a:lstStyle/>
        <a:p>
          <a:pPr algn="ctr">
            <a:buNone/>
          </a:pPr>
          <a:r>
            <a:rPr lang="de-AT" sz="1400" b="1" dirty="0"/>
            <a:t>Geschäftsszenarien simulieren</a:t>
          </a:r>
        </a:p>
        <a:p>
          <a:pPr algn="ctr">
            <a:buNone/>
          </a:pPr>
          <a:endParaRPr lang="de-AT" sz="1400" b="1" dirty="0"/>
        </a:p>
      </dgm:t>
    </dgm:pt>
    <dgm:pt modelId="{09A77B28-6F57-4AB0-ACFD-E7F38A299821}" type="parTrans" cxnId="{CE095450-4E57-4E15-AD4F-BF4B423569B4}">
      <dgm:prSet/>
      <dgm:spPr/>
      <dgm:t>
        <a:bodyPr/>
        <a:lstStyle/>
        <a:p>
          <a:endParaRPr lang="de-AT"/>
        </a:p>
      </dgm:t>
    </dgm:pt>
    <dgm:pt modelId="{CDDB7271-D327-4E2B-8A23-32B588ED449D}" type="sibTrans" cxnId="{CE095450-4E57-4E15-AD4F-BF4B423569B4}">
      <dgm:prSet/>
      <dgm:spPr/>
      <dgm:t>
        <a:bodyPr/>
        <a:lstStyle/>
        <a:p>
          <a:endParaRPr lang="de-AT"/>
        </a:p>
      </dgm:t>
    </dgm:pt>
    <dgm:pt modelId="{628FF344-C97A-4360-BC03-8EE6171F4915}">
      <dgm:prSet custT="1"/>
      <dgm:spPr/>
      <dgm:t>
        <a:bodyPr anchor="ctr"/>
        <a:lstStyle/>
        <a:p>
          <a:pPr algn="l">
            <a:buNone/>
          </a:pPr>
          <a:r>
            <a:rPr lang="de-AT" sz="1200" dirty="0"/>
            <a:t>   </a:t>
          </a:r>
          <a:r>
            <a:rPr lang="de-DE" sz="1200" dirty="0"/>
            <a:t>Simulieren und analysieren Sie Geschäftsprozesse realistisch, um die </a:t>
          </a:r>
          <a:br>
            <a:rPr lang="de-DE" sz="1200" dirty="0"/>
          </a:br>
          <a:r>
            <a:rPr lang="de-DE" sz="1200" dirty="0"/>
            <a:t>besten Strategien für Verbesserungen zu ermitteln, bevor Sie Änderungen vornehmen.</a:t>
          </a:r>
          <a:endParaRPr lang="de-AT" sz="1200" dirty="0"/>
        </a:p>
      </dgm:t>
    </dgm:pt>
    <dgm:pt modelId="{6BC48402-8BCC-4321-8FD2-889457F4A1F1}" type="parTrans" cxnId="{B7250592-D3BF-4E80-BAF1-4179F6FA5C17}">
      <dgm:prSet/>
      <dgm:spPr/>
      <dgm:t>
        <a:bodyPr/>
        <a:lstStyle/>
        <a:p>
          <a:endParaRPr lang="de-AT"/>
        </a:p>
      </dgm:t>
    </dgm:pt>
    <dgm:pt modelId="{36E00897-F6B7-49BA-A0D5-B53B1AB5786E}" type="sibTrans" cxnId="{B7250592-D3BF-4E80-BAF1-4179F6FA5C17}">
      <dgm:prSet/>
      <dgm:spPr/>
      <dgm:t>
        <a:bodyPr/>
        <a:lstStyle/>
        <a:p>
          <a:endParaRPr lang="de-AT"/>
        </a:p>
      </dgm:t>
    </dgm:pt>
    <dgm:pt modelId="{FAB6404C-EDF9-462B-B2DA-A8036FE96832}" type="pres">
      <dgm:prSet presAssocID="{23A4CF80-68AA-424B-8F8A-88D2F4D4C080}" presName="diagram" presStyleCnt="0">
        <dgm:presLayoutVars>
          <dgm:dir/>
          <dgm:resizeHandles val="exact"/>
        </dgm:presLayoutVars>
      </dgm:prSet>
      <dgm:spPr/>
    </dgm:pt>
    <dgm:pt modelId="{C0945875-17F9-465D-8728-0580F2149B0D}" type="pres">
      <dgm:prSet presAssocID="{1579B090-B57A-4234-8F40-245EAA5E4AC9}" presName="node" presStyleLbl="node1" presStyleIdx="0" presStyleCnt="5">
        <dgm:presLayoutVars>
          <dgm:bulletEnabled val="1"/>
        </dgm:presLayoutVars>
      </dgm:prSet>
      <dgm:spPr/>
    </dgm:pt>
    <dgm:pt modelId="{FDC8A524-E43B-45BB-BC51-CF2F9A47C456}" type="pres">
      <dgm:prSet presAssocID="{704471F8-5E0D-45EC-8F7C-33AD28A4D654}" presName="sibTrans" presStyleCnt="0"/>
      <dgm:spPr/>
    </dgm:pt>
    <dgm:pt modelId="{BB7C27ED-3DCE-402E-B229-2A2FD6964A68}" type="pres">
      <dgm:prSet presAssocID="{A0074CEA-BAB3-4396-9651-9A1F6AE29C72}" presName="node" presStyleLbl="node1" presStyleIdx="1" presStyleCnt="5">
        <dgm:presLayoutVars>
          <dgm:bulletEnabled val="1"/>
        </dgm:presLayoutVars>
      </dgm:prSet>
      <dgm:spPr/>
    </dgm:pt>
    <dgm:pt modelId="{E934A327-7EB1-463B-9DF3-A492C968A1C7}" type="pres">
      <dgm:prSet presAssocID="{05115FB3-2DE0-4397-82EF-5FA057930D11}" presName="sibTrans" presStyleCnt="0"/>
      <dgm:spPr/>
    </dgm:pt>
    <dgm:pt modelId="{F38DAAA9-D776-4092-9DD2-8D014A6EB583}" type="pres">
      <dgm:prSet presAssocID="{C4371EDC-5140-49AA-ABE7-E883264D0858}" presName="node" presStyleLbl="node1" presStyleIdx="2" presStyleCnt="5">
        <dgm:presLayoutVars>
          <dgm:bulletEnabled val="1"/>
        </dgm:presLayoutVars>
      </dgm:prSet>
      <dgm:spPr/>
    </dgm:pt>
    <dgm:pt modelId="{BDC34C63-5FC3-48DC-8DDF-CA8B4D430028}" type="pres">
      <dgm:prSet presAssocID="{786617E3-5B1C-457E-9110-8030DE328F2E}" presName="sibTrans" presStyleCnt="0"/>
      <dgm:spPr/>
    </dgm:pt>
    <dgm:pt modelId="{8CFB9564-5E00-4234-9E81-F188B94976AB}" type="pres">
      <dgm:prSet presAssocID="{A079E91D-A678-41B5-B5C0-C7BDE6059712}" presName="node" presStyleLbl="node1" presStyleIdx="3" presStyleCnt="5">
        <dgm:presLayoutVars>
          <dgm:bulletEnabled val="1"/>
        </dgm:presLayoutVars>
      </dgm:prSet>
      <dgm:spPr/>
    </dgm:pt>
    <dgm:pt modelId="{240E225A-1FE3-4CDF-97AA-3C3D426BB7D3}" type="pres">
      <dgm:prSet presAssocID="{3C08308E-1258-440B-B6C3-A2C9BCF4C4F6}" presName="sibTrans" presStyleCnt="0"/>
      <dgm:spPr/>
    </dgm:pt>
    <dgm:pt modelId="{E844DF4A-733C-41D8-BE70-CD9D35775566}" type="pres">
      <dgm:prSet presAssocID="{DAC126E2-9E58-42B6-A596-863FB4A2B0D3}" presName="node" presStyleLbl="node1" presStyleIdx="4" presStyleCnt="5">
        <dgm:presLayoutVars>
          <dgm:bulletEnabled val="1"/>
        </dgm:presLayoutVars>
      </dgm:prSet>
      <dgm:spPr/>
    </dgm:pt>
  </dgm:ptLst>
  <dgm:cxnLst>
    <dgm:cxn modelId="{9301D224-3CD4-4480-A3E8-A9A69CD53F3B}" type="presOf" srcId="{DAC126E2-9E58-42B6-A596-863FB4A2B0D3}" destId="{E844DF4A-733C-41D8-BE70-CD9D35775566}" srcOrd="0" destOrd="0" presId="urn:microsoft.com/office/officeart/2005/8/layout/default"/>
    <dgm:cxn modelId="{B359AF2F-9762-415F-A914-8486AED20E58}" type="presOf" srcId="{249A0E9B-9B58-431D-BCE1-61B5D05F6157}" destId="{C0945875-17F9-465D-8728-0580F2149B0D}" srcOrd="0" destOrd="1" presId="urn:microsoft.com/office/officeart/2005/8/layout/default"/>
    <dgm:cxn modelId="{E48DF15E-905A-4D7D-85F5-47DC80E2BA3D}" type="presOf" srcId="{1579B090-B57A-4234-8F40-245EAA5E4AC9}" destId="{C0945875-17F9-465D-8728-0580F2149B0D}" srcOrd="0" destOrd="0" presId="urn:microsoft.com/office/officeart/2005/8/layout/default"/>
    <dgm:cxn modelId="{D2D96B48-457B-4927-B005-4D9EDBE2D4E9}" type="presOf" srcId="{6608DABF-DB39-47F2-8D1F-61B1AD1CAB98}" destId="{BB7C27ED-3DCE-402E-B229-2A2FD6964A68}" srcOrd="0" destOrd="1" presId="urn:microsoft.com/office/officeart/2005/8/layout/default"/>
    <dgm:cxn modelId="{941E334C-9CF2-434B-8649-94261E99C137}" type="presOf" srcId="{23A4CF80-68AA-424B-8F8A-88D2F4D4C080}" destId="{FAB6404C-EDF9-462B-B2DA-A8036FE96832}" srcOrd="0" destOrd="0" presId="urn:microsoft.com/office/officeart/2005/8/layout/default"/>
    <dgm:cxn modelId="{CE095450-4E57-4E15-AD4F-BF4B423569B4}" srcId="{23A4CF80-68AA-424B-8F8A-88D2F4D4C080}" destId="{DAC126E2-9E58-42B6-A596-863FB4A2B0D3}" srcOrd="4" destOrd="0" parTransId="{09A77B28-6F57-4AB0-ACFD-E7F38A299821}" sibTransId="{CDDB7271-D327-4E2B-8A23-32B588ED449D}"/>
    <dgm:cxn modelId="{7ABB5E74-F676-4CBD-95E4-6D16E567DFDE}" srcId="{1579B090-B57A-4234-8F40-245EAA5E4AC9}" destId="{249A0E9B-9B58-431D-BCE1-61B5D05F6157}" srcOrd="0" destOrd="0" parTransId="{D244B72E-7721-42BD-8593-2A2958EE864B}" sibTransId="{05F7DF1B-6613-4BC3-B98B-A4C170B7D568}"/>
    <dgm:cxn modelId="{9C3F1A79-2B84-48AA-97C2-CF517091C6E0}" srcId="{23A4CF80-68AA-424B-8F8A-88D2F4D4C080}" destId="{A079E91D-A678-41B5-B5C0-C7BDE6059712}" srcOrd="3" destOrd="0" parTransId="{0A116CC1-5334-4D71-8183-C1DAC3C82331}" sibTransId="{3C08308E-1258-440B-B6C3-A2C9BCF4C4F6}"/>
    <dgm:cxn modelId="{540DCC5A-0566-4080-9795-C6D5637F55B2}" type="presOf" srcId="{A079E91D-A678-41B5-B5C0-C7BDE6059712}" destId="{8CFB9564-5E00-4234-9E81-F188B94976AB}" srcOrd="0" destOrd="0" presId="urn:microsoft.com/office/officeart/2005/8/layout/default"/>
    <dgm:cxn modelId="{64D0E685-93F7-432E-B592-2F487F865208}" srcId="{23A4CF80-68AA-424B-8F8A-88D2F4D4C080}" destId="{C4371EDC-5140-49AA-ABE7-E883264D0858}" srcOrd="2" destOrd="0" parTransId="{00B13793-5225-4367-9BF3-D107DD5F16C7}" sibTransId="{786617E3-5B1C-457E-9110-8030DE328F2E}"/>
    <dgm:cxn modelId="{E6CA1089-923E-4013-837C-11BD688AFD54}" srcId="{23A4CF80-68AA-424B-8F8A-88D2F4D4C080}" destId="{A0074CEA-BAB3-4396-9651-9A1F6AE29C72}" srcOrd="1" destOrd="0" parTransId="{70A809A5-C094-4B53-B93E-B6212317CAFA}" sibTransId="{05115FB3-2DE0-4397-82EF-5FA057930D11}"/>
    <dgm:cxn modelId="{4ECB748F-9CBB-46CD-90E2-63779C1B02DC}" type="presOf" srcId="{93B3F583-3A7E-47DC-8B73-BCA29F9EB026}" destId="{F38DAAA9-D776-4092-9DD2-8D014A6EB583}" srcOrd="0" destOrd="1" presId="urn:microsoft.com/office/officeart/2005/8/layout/default"/>
    <dgm:cxn modelId="{B7250592-D3BF-4E80-BAF1-4179F6FA5C17}" srcId="{DAC126E2-9E58-42B6-A596-863FB4A2B0D3}" destId="{628FF344-C97A-4360-BC03-8EE6171F4915}" srcOrd="0" destOrd="0" parTransId="{6BC48402-8BCC-4321-8FD2-889457F4A1F1}" sibTransId="{36E00897-F6B7-49BA-A0D5-B53B1AB5786E}"/>
    <dgm:cxn modelId="{A737B993-FB9B-49E4-B7C9-65E9771F4F44}" srcId="{C4371EDC-5140-49AA-ABE7-E883264D0858}" destId="{93B3F583-3A7E-47DC-8B73-BCA29F9EB026}" srcOrd="0" destOrd="0" parTransId="{2107FEB4-38B4-4A92-860C-A4CFAFB0822A}" sibTransId="{642C347B-5574-4FFC-A7E1-5E75ADE66C63}"/>
    <dgm:cxn modelId="{D1290CA4-354E-420A-9DE2-881AD2C8F6D7}" srcId="{A079E91D-A678-41B5-B5C0-C7BDE6059712}" destId="{91CBB144-F98A-4128-85F4-399B8617F1C2}" srcOrd="0" destOrd="0" parTransId="{D0210616-0D4F-47D1-B9E1-519E0052EEFC}" sibTransId="{55161FC6-558E-4C8C-B527-A00296666999}"/>
    <dgm:cxn modelId="{E5E67CA5-BF5F-4ED8-97FE-0D2F0F5620C6}" type="presOf" srcId="{91CBB144-F98A-4128-85F4-399B8617F1C2}" destId="{8CFB9564-5E00-4234-9E81-F188B94976AB}" srcOrd="0" destOrd="1" presId="urn:microsoft.com/office/officeart/2005/8/layout/default"/>
    <dgm:cxn modelId="{28E50ADD-354D-4694-A779-7D21DD3BE456}" srcId="{A0074CEA-BAB3-4396-9651-9A1F6AE29C72}" destId="{6608DABF-DB39-47F2-8D1F-61B1AD1CAB98}" srcOrd="0" destOrd="0" parTransId="{DA56A7D7-88D2-4432-9F52-93ECE5FE5D94}" sibTransId="{187146E8-212E-458C-8039-073822900BC7}"/>
    <dgm:cxn modelId="{2061FEE0-DF63-4BD0-BFEB-38172ABAEC97}" type="presOf" srcId="{628FF344-C97A-4360-BC03-8EE6171F4915}" destId="{E844DF4A-733C-41D8-BE70-CD9D35775566}" srcOrd="0" destOrd="1" presId="urn:microsoft.com/office/officeart/2005/8/layout/default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8A48B2F4-DB7B-42B7-A8FC-CDEB1DE780F7}" type="presOf" srcId="{A0074CEA-BAB3-4396-9651-9A1F6AE29C72}" destId="{BB7C27ED-3DCE-402E-B229-2A2FD6964A68}" srcOrd="0" destOrd="0" presId="urn:microsoft.com/office/officeart/2005/8/layout/default"/>
    <dgm:cxn modelId="{0F6DC8FA-D146-4131-9A27-838F47DA2E6E}" type="presOf" srcId="{C4371EDC-5140-49AA-ABE7-E883264D0858}" destId="{F38DAAA9-D776-4092-9DD2-8D014A6EB583}" srcOrd="0" destOrd="0" presId="urn:microsoft.com/office/officeart/2005/8/layout/default"/>
    <dgm:cxn modelId="{8DBC4100-43C9-4A5E-B558-F8944F544467}" type="presParOf" srcId="{FAB6404C-EDF9-462B-B2DA-A8036FE96832}" destId="{C0945875-17F9-465D-8728-0580F2149B0D}" srcOrd="0" destOrd="0" presId="urn:microsoft.com/office/officeart/2005/8/layout/default"/>
    <dgm:cxn modelId="{F8E1FB59-324E-4F83-B30E-76CB4F3F9CE0}" type="presParOf" srcId="{FAB6404C-EDF9-462B-B2DA-A8036FE96832}" destId="{FDC8A524-E43B-45BB-BC51-CF2F9A47C456}" srcOrd="1" destOrd="0" presId="urn:microsoft.com/office/officeart/2005/8/layout/default"/>
    <dgm:cxn modelId="{36278E65-9EDC-43DA-9683-FBEB7D4E423C}" type="presParOf" srcId="{FAB6404C-EDF9-462B-B2DA-A8036FE96832}" destId="{BB7C27ED-3DCE-402E-B229-2A2FD6964A68}" srcOrd="2" destOrd="0" presId="urn:microsoft.com/office/officeart/2005/8/layout/default"/>
    <dgm:cxn modelId="{6B1A5835-14E9-4BEE-9790-CEB9B65AB24D}" type="presParOf" srcId="{FAB6404C-EDF9-462B-B2DA-A8036FE96832}" destId="{E934A327-7EB1-463B-9DF3-A492C968A1C7}" srcOrd="3" destOrd="0" presId="urn:microsoft.com/office/officeart/2005/8/layout/default"/>
    <dgm:cxn modelId="{B6848FC5-6541-4A6B-A464-F868A52000EC}" type="presParOf" srcId="{FAB6404C-EDF9-462B-B2DA-A8036FE96832}" destId="{F38DAAA9-D776-4092-9DD2-8D014A6EB583}" srcOrd="4" destOrd="0" presId="urn:microsoft.com/office/officeart/2005/8/layout/default"/>
    <dgm:cxn modelId="{086FC6DD-6223-4058-BA42-E71152F40AD4}" type="presParOf" srcId="{FAB6404C-EDF9-462B-B2DA-A8036FE96832}" destId="{BDC34C63-5FC3-48DC-8DDF-CA8B4D430028}" srcOrd="5" destOrd="0" presId="urn:microsoft.com/office/officeart/2005/8/layout/default"/>
    <dgm:cxn modelId="{95468C75-6FF5-4166-9A90-C90407D0E26C}" type="presParOf" srcId="{FAB6404C-EDF9-462B-B2DA-A8036FE96832}" destId="{8CFB9564-5E00-4234-9E81-F188B94976AB}" srcOrd="6" destOrd="0" presId="urn:microsoft.com/office/officeart/2005/8/layout/default"/>
    <dgm:cxn modelId="{7D8D5394-0DCD-42FE-BCD2-77487AEEA3BD}" type="presParOf" srcId="{FAB6404C-EDF9-462B-B2DA-A8036FE96832}" destId="{240E225A-1FE3-4CDF-97AA-3C3D426BB7D3}" srcOrd="7" destOrd="0" presId="urn:microsoft.com/office/officeart/2005/8/layout/default"/>
    <dgm:cxn modelId="{5766269D-CD7D-42F9-B860-6EF8F35B55BD}" type="presParOf" srcId="{FAB6404C-EDF9-462B-B2DA-A8036FE96832}" destId="{E844DF4A-733C-41D8-BE70-CD9D35775566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IBM Command Central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Zentrale Verwaltung, Konfiguration und Überwachung von 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webMethods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-Systemumgebungen für On-</a:t>
          </a:r>
          <a:r>
            <a:rPr lang="de-DE" sz="2800" dirty="0" err="1">
              <a:solidFill>
                <a:schemeClr val="accent3">
                  <a:lumMod val="50000"/>
                </a:schemeClr>
              </a:solidFill>
            </a:rPr>
            <a:t>Premise</a:t>
          </a: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-Implementierungen und für Implementierungen in privaten und öffentlichen Clouds. Stellt Konsistenz sicher und senkt das Risiko.</a:t>
          </a:r>
          <a:endParaRPr lang="de-DE" sz="28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IBM Universal Messaging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Eine Universal-Messaging-Plattform mit extrem geringen Latenzen. Sie garantiert die Weiterleitung von Nachrichten an alle Unternehmens-, Web- und Mobilplattformen. </a:t>
          </a:r>
          <a:endParaRPr lang="de-DE" sz="28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694D98D6-F261-4A65-A873-982AED2CC0AC}">
      <dgm:prSet custT="1"/>
      <dgm:spPr/>
      <dgm:t>
        <a:bodyPr/>
        <a:lstStyle/>
        <a:p>
          <a:pPr algn="l" rtl="0">
            <a:lnSpc>
              <a:spcPct val="100000"/>
            </a:lnSpc>
          </a:pPr>
          <a:endParaRPr lang="de-AT" sz="2800" dirty="0">
            <a:solidFill>
              <a:schemeClr val="accent3">
                <a:lumMod val="50000"/>
              </a:schemeClr>
            </a:solidFill>
          </a:endParaRPr>
        </a:p>
      </dgm:t>
    </dgm:pt>
    <dgm:pt modelId="{EA8B7A06-508C-4F31-9E24-A2BAAAFC57AC}" type="parTrans" cxnId="{F355C155-6257-4B3F-A8B4-35988DF2D479}">
      <dgm:prSet/>
      <dgm:spPr/>
      <dgm:t>
        <a:bodyPr/>
        <a:lstStyle/>
        <a:p>
          <a:endParaRPr lang="de-AT"/>
        </a:p>
      </dgm:t>
    </dgm:pt>
    <dgm:pt modelId="{F62844D3-E8D9-4CB5-A209-D7E5AFB5F717}" type="sibTrans" cxnId="{F355C155-6257-4B3F-A8B4-35988DF2D479}">
      <dgm:prSet/>
      <dgm:spPr/>
      <dgm:t>
        <a:bodyPr/>
        <a:lstStyle/>
        <a:p>
          <a:endParaRPr lang="de-AT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3B111F14-60C5-4C5B-8C64-62ED285C5B58}" type="presOf" srcId="{694D98D6-F261-4A65-A873-982AED2CC0AC}" destId="{B3BBA7A7-B96C-479D-9799-522ABDEC9D7D}" srcOrd="0" destOrd="1" presId="urn:microsoft.com/office/officeart/2008/layout/IncreasingCircleProcess"/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F355C155-6257-4B3F-A8B4-35988DF2D479}" srcId="{1579B090-B57A-4234-8F40-245EAA5E4AC9}" destId="{694D98D6-F261-4A65-A873-982AED2CC0AC}" srcOrd="1" destOrd="0" parTransId="{EA8B7A06-508C-4F31-9E24-A2BAAAFC57AC}" sibTransId="{F62844D3-E8D9-4CB5-A209-D7E5AFB5F717}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5/8/layout/default" loCatId="list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 anchor="ctr"/>
        <a:lstStyle/>
        <a:p>
          <a:pPr algn="ctr" rtl="0">
            <a:buNone/>
            <a:defRPr b="1"/>
          </a:pPr>
          <a:r>
            <a:rPr lang="de-AT" sz="1400" b="1" dirty="0"/>
            <a:t>Einfachheit</a:t>
          </a:r>
        </a:p>
        <a:p>
          <a:pPr algn="ctr" rtl="0">
            <a:buNone/>
            <a:defRPr b="1"/>
          </a:pPr>
          <a:endParaRPr lang="de-DE" sz="1400" b="1" i="0" u="none" strike="noStrike" cap="none" baseline="0" noProof="0" dirty="0"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249A0E9B-9B58-431D-BCE1-61B5D05F6157}">
      <dgm:prSet custT="1"/>
      <dgm:spPr/>
      <dgm:t>
        <a:bodyPr/>
        <a:lstStyle/>
        <a:p>
          <a:pPr>
            <a:buNone/>
          </a:pPr>
          <a:r>
            <a:rPr lang="de-DE" sz="1200" dirty="0"/>
            <a:t>   Branchenführende Messaging-Standards, Kabelprotokolle und Transportoptionen aus einer einzigen Lösung, wodurch die Komplexität und Latenz vermieden wird, </a:t>
          </a:r>
          <a:br>
            <a:rPr lang="de-DE" sz="1200" dirty="0"/>
          </a:br>
          <a:r>
            <a:rPr lang="de-DE" sz="1200" dirty="0"/>
            <a:t>die durch die Überbrückung mehrerer Messaging-Systeme entstehen.</a:t>
          </a:r>
          <a:endParaRPr lang="de-AT" sz="1200" dirty="0"/>
        </a:p>
      </dgm:t>
    </dgm:pt>
    <dgm:pt modelId="{D244B72E-7721-42BD-8593-2A2958EE864B}" type="parTrans" cxnId="{7ABB5E74-F676-4CBD-95E4-6D16E567DFDE}">
      <dgm:prSet/>
      <dgm:spPr/>
      <dgm:t>
        <a:bodyPr/>
        <a:lstStyle/>
        <a:p>
          <a:endParaRPr lang="de-AT"/>
        </a:p>
      </dgm:t>
    </dgm:pt>
    <dgm:pt modelId="{05F7DF1B-6613-4BC3-B98B-A4C170B7D568}" type="sibTrans" cxnId="{7ABB5E74-F676-4CBD-95E4-6D16E567DFDE}">
      <dgm:prSet/>
      <dgm:spPr/>
      <dgm:t>
        <a:bodyPr/>
        <a:lstStyle/>
        <a:p>
          <a:endParaRPr lang="de-AT"/>
        </a:p>
      </dgm:t>
    </dgm:pt>
    <dgm:pt modelId="{A0074CEA-BAB3-4396-9651-9A1F6AE29C72}">
      <dgm:prSet custT="1"/>
      <dgm:spPr/>
      <dgm:t>
        <a:bodyPr anchor="ctr"/>
        <a:lstStyle/>
        <a:p>
          <a:pPr algn="ctr">
            <a:buNone/>
          </a:pPr>
          <a:r>
            <a:rPr lang="de-AT" sz="1400" b="1" dirty="0"/>
            <a:t>Skalierbarkeit</a:t>
          </a:r>
        </a:p>
        <a:p>
          <a:pPr algn="ctr">
            <a:buNone/>
          </a:pPr>
          <a:endParaRPr lang="de-AT" sz="1400" b="1" dirty="0"/>
        </a:p>
      </dgm:t>
    </dgm:pt>
    <dgm:pt modelId="{70A809A5-C094-4B53-B93E-B6212317CAFA}" type="parTrans" cxnId="{E6CA1089-923E-4013-837C-11BD688AFD54}">
      <dgm:prSet/>
      <dgm:spPr/>
      <dgm:t>
        <a:bodyPr/>
        <a:lstStyle/>
        <a:p>
          <a:endParaRPr lang="de-AT"/>
        </a:p>
      </dgm:t>
    </dgm:pt>
    <dgm:pt modelId="{05115FB3-2DE0-4397-82EF-5FA057930D11}" type="sibTrans" cxnId="{E6CA1089-923E-4013-837C-11BD688AFD54}">
      <dgm:prSet/>
      <dgm:spPr/>
      <dgm:t>
        <a:bodyPr/>
        <a:lstStyle/>
        <a:p>
          <a:endParaRPr lang="de-AT"/>
        </a:p>
      </dgm:t>
    </dgm:pt>
    <dgm:pt modelId="{6608DABF-DB39-47F2-8D1F-61B1AD1CAB98}">
      <dgm:prSet custT="1"/>
      <dgm:spPr/>
      <dgm:t>
        <a:bodyPr anchor="ctr"/>
        <a:lstStyle/>
        <a:p>
          <a:pPr algn="l">
            <a:buNone/>
          </a:pPr>
          <a:r>
            <a:rPr lang="de-DE" sz="1200" dirty="0"/>
            <a:t>   Skalieren Sie Anwendungen, wenn neue Bereitstellungskanäle die Anforderungen neuer Geräte oder Protokolle erfordern und darauf reagieren. Skalieren Sie mit jeder Zunahme der Benutzerzahlen oder des Datenvolumens</a:t>
          </a:r>
          <a:endParaRPr lang="de-AT" sz="1200" dirty="0"/>
        </a:p>
      </dgm:t>
    </dgm:pt>
    <dgm:pt modelId="{DA56A7D7-88D2-4432-9F52-93ECE5FE5D94}" type="parTrans" cxnId="{28E50ADD-354D-4694-A779-7D21DD3BE456}">
      <dgm:prSet/>
      <dgm:spPr/>
      <dgm:t>
        <a:bodyPr/>
        <a:lstStyle/>
        <a:p>
          <a:endParaRPr lang="de-AT"/>
        </a:p>
      </dgm:t>
    </dgm:pt>
    <dgm:pt modelId="{187146E8-212E-458C-8039-073822900BC7}" type="sibTrans" cxnId="{28E50ADD-354D-4694-A779-7D21DD3BE456}">
      <dgm:prSet/>
      <dgm:spPr/>
      <dgm:t>
        <a:bodyPr/>
        <a:lstStyle/>
        <a:p>
          <a:endParaRPr lang="de-AT"/>
        </a:p>
      </dgm:t>
    </dgm:pt>
    <dgm:pt modelId="{C4371EDC-5140-49AA-ABE7-E883264D0858}">
      <dgm:prSet custT="1"/>
      <dgm:spPr/>
      <dgm:t>
        <a:bodyPr anchor="ctr"/>
        <a:lstStyle/>
        <a:p>
          <a:pPr algn="ctr">
            <a:buNone/>
          </a:pPr>
          <a:r>
            <a:rPr lang="de-AT" sz="1400" b="1" dirty="0"/>
            <a:t>Mehrsprachige APIs</a:t>
          </a:r>
        </a:p>
        <a:p>
          <a:pPr algn="ctr">
            <a:buNone/>
          </a:pPr>
          <a:endParaRPr lang="de-AT" sz="1400" b="1" dirty="0"/>
        </a:p>
      </dgm:t>
    </dgm:pt>
    <dgm:pt modelId="{00B13793-5225-4367-9BF3-D107DD5F16C7}" type="parTrans" cxnId="{64D0E685-93F7-432E-B592-2F487F865208}">
      <dgm:prSet/>
      <dgm:spPr/>
      <dgm:t>
        <a:bodyPr/>
        <a:lstStyle/>
        <a:p>
          <a:endParaRPr lang="de-AT"/>
        </a:p>
      </dgm:t>
    </dgm:pt>
    <dgm:pt modelId="{786617E3-5B1C-457E-9110-8030DE328F2E}" type="sibTrans" cxnId="{64D0E685-93F7-432E-B592-2F487F865208}">
      <dgm:prSet/>
      <dgm:spPr/>
      <dgm:t>
        <a:bodyPr/>
        <a:lstStyle/>
        <a:p>
          <a:endParaRPr lang="de-AT"/>
        </a:p>
      </dgm:t>
    </dgm:pt>
    <dgm:pt modelId="{93B3F583-3A7E-47DC-8B73-BCA29F9EB026}">
      <dgm:prSet custT="1"/>
      <dgm:spPr/>
      <dgm:t>
        <a:bodyPr anchor="ctr"/>
        <a:lstStyle/>
        <a:p>
          <a:pPr algn="l">
            <a:buNone/>
          </a:pPr>
          <a:r>
            <a:rPr lang="de-AT" sz="1200" dirty="0"/>
            <a:t>   </a:t>
          </a:r>
          <a:r>
            <a:rPr lang="de-DE" sz="1200" dirty="0"/>
            <a:t>Volle Interoperabilität zwischen Client-APIs Ihrer Wahl auf Unternehmens-, Web- und mobilen Plattformen.</a:t>
          </a:r>
          <a:endParaRPr lang="de-AT" sz="1200" dirty="0"/>
        </a:p>
      </dgm:t>
    </dgm:pt>
    <dgm:pt modelId="{2107FEB4-38B4-4A92-860C-A4CFAFB0822A}" type="parTrans" cxnId="{A737B993-FB9B-49E4-B7C9-65E9771F4F44}">
      <dgm:prSet/>
      <dgm:spPr/>
      <dgm:t>
        <a:bodyPr/>
        <a:lstStyle/>
        <a:p>
          <a:endParaRPr lang="de-AT"/>
        </a:p>
      </dgm:t>
    </dgm:pt>
    <dgm:pt modelId="{642C347B-5574-4FFC-A7E1-5E75ADE66C63}" type="sibTrans" cxnId="{A737B993-FB9B-49E4-B7C9-65E9771F4F44}">
      <dgm:prSet/>
      <dgm:spPr/>
      <dgm:t>
        <a:bodyPr/>
        <a:lstStyle/>
        <a:p>
          <a:endParaRPr lang="de-AT"/>
        </a:p>
      </dgm:t>
    </dgm:pt>
    <dgm:pt modelId="{A079E91D-A678-41B5-B5C0-C7BDE6059712}">
      <dgm:prSet custT="1"/>
      <dgm:spPr/>
      <dgm:t>
        <a:bodyPr anchor="ctr"/>
        <a:lstStyle/>
        <a:p>
          <a:pPr algn="ctr">
            <a:buNone/>
          </a:pPr>
          <a:r>
            <a:rPr lang="de-AT" sz="1400" b="1" dirty="0"/>
            <a:t>Sicherheit</a:t>
          </a:r>
        </a:p>
        <a:p>
          <a:pPr algn="ctr">
            <a:buNone/>
          </a:pPr>
          <a:endParaRPr lang="de-AT" sz="1400" b="1" dirty="0"/>
        </a:p>
      </dgm:t>
    </dgm:pt>
    <dgm:pt modelId="{0A116CC1-5334-4D71-8183-C1DAC3C82331}" type="parTrans" cxnId="{9C3F1A79-2B84-48AA-97C2-CF517091C6E0}">
      <dgm:prSet/>
      <dgm:spPr/>
      <dgm:t>
        <a:bodyPr/>
        <a:lstStyle/>
        <a:p>
          <a:endParaRPr lang="de-AT"/>
        </a:p>
      </dgm:t>
    </dgm:pt>
    <dgm:pt modelId="{3C08308E-1258-440B-B6C3-A2C9BCF4C4F6}" type="sibTrans" cxnId="{9C3F1A79-2B84-48AA-97C2-CF517091C6E0}">
      <dgm:prSet/>
      <dgm:spPr/>
      <dgm:t>
        <a:bodyPr/>
        <a:lstStyle/>
        <a:p>
          <a:endParaRPr lang="de-AT"/>
        </a:p>
      </dgm:t>
    </dgm:pt>
    <dgm:pt modelId="{91CBB144-F98A-4128-85F4-399B8617F1C2}">
      <dgm:prSet custT="1"/>
      <dgm:spPr/>
      <dgm:t>
        <a:bodyPr anchor="ctr"/>
        <a:lstStyle/>
        <a:p>
          <a:pPr algn="l">
            <a:buNone/>
          </a:pPr>
          <a:r>
            <a:rPr lang="de-DE" sz="1200" dirty="0"/>
            <a:t>   Kommunizieren Sie mit einem sicheren Transaktionssystem, das Verschlüsselung, steckbare Authentifizierung und Berechtigungsdienste umfasst, die die gesetzlichen Anforderungen übertreffen.</a:t>
          </a:r>
          <a:endParaRPr lang="de-AT" sz="1200" dirty="0"/>
        </a:p>
      </dgm:t>
    </dgm:pt>
    <dgm:pt modelId="{D0210616-0D4F-47D1-B9E1-519E0052EEFC}" type="parTrans" cxnId="{D1290CA4-354E-420A-9DE2-881AD2C8F6D7}">
      <dgm:prSet/>
      <dgm:spPr/>
      <dgm:t>
        <a:bodyPr/>
        <a:lstStyle/>
        <a:p>
          <a:endParaRPr lang="de-AT"/>
        </a:p>
      </dgm:t>
    </dgm:pt>
    <dgm:pt modelId="{55161FC6-558E-4C8C-B527-A00296666999}" type="sibTrans" cxnId="{D1290CA4-354E-420A-9DE2-881AD2C8F6D7}">
      <dgm:prSet/>
      <dgm:spPr/>
      <dgm:t>
        <a:bodyPr/>
        <a:lstStyle/>
        <a:p>
          <a:endParaRPr lang="de-AT"/>
        </a:p>
      </dgm:t>
    </dgm:pt>
    <dgm:pt modelId="{DAC126E2-9E58-42B6-A596-863FB4A2B0D3}">
      <dgm:prSet custT="1"/>
      <dgm:spPr/>
      <dgm:t>
        <a:bodyPr anchor="ctr"/>
        <a:lstStyle/>
        <a:p>
          <a:pPr algn="ctr">
            <a:buNone/>
          </a:pPr>
          <a:r>
            <a:rPr lang="de-AT" sz="1400" b="1" dirty="0"/>
            <a:t>Hohe Verfügbarkeit</a:t>
          </a:r>
        </a:p>
        <a:p>
          <a:pPr algn="ctr">
            <a:buNone/>
          </a:pPr>
          <a:endParaRPr lang="de-AT" sz="1400" b="1" dirty="0"/>
        </a:p>
      </dgm:t>
    </dgm:pt>
    <dgm:pt modelId="{09A77B28-6F57-4AB0-ACFD-E7F38A299821}" type="parTrans" cxnId="{CE095450-4E57-4E15-AD4F-BF4B423569B4}">
      <dgm:prSet/>
      <dgm:spPr/>
      <dgm:t>
        <a:bodyPr/>
        <a:lstStyle/>
        <a:p>
          <a:endParaRPr lang="de-AT"/>
        </a:p>
      </dgm:t>
    </dgm:pt>
    <dgm:pt modelId="{CDDB7271-D327-4E2B-8A23-32B588ED449D}" type="sibTrans" cxnId="{CE095450-4E57-4E15-AD4F-BF4B423569B4}">
      <dgm:prSet/>
      <dgm:spPr/>
      <dgm:t>
        <a:bodyPr/>
        <a:lstStyle/>
        <a:p>
          <a:endParaRPr lang="de-AT"/>
        </a:p>
      </dgm:t>
    </dgm:pt>
    <dgm:pt modelId="{628FF344-C97A-4360-BC03-8EE6171F4915}">
      <dgm:prSet custT="1"/>
      <dgm:spPr/>
      <dgm:t>
        <a:bodyPr anchor="ctr"/>
        <a:lstStyle/>
        <a:p>
          <a:pPr algn="l">
            <a:buNone/>
          </a:pPr>
          <a:r>
            <a:rPr lang="de-AT" sz="1200" dirty="0"/>
            <a:t>   </a:t>
          </a:r>
          <a:r>
            <a:rPr lang="de-DE" sz="1200" dirty="0"/>
            <a:t>Garantierte Nachrichtenübermittlung mit Transaktionssemantik und Persistenz, die unübertroffene Verfügbarkeit bietet.</a:t>
          </a:r>
          <a:endParaRPr lang="de-AT" sz="1200" dirty="0"/>
        </a:p>
      </dgm:t>
    </dgm:pt>
    <dgm:pt modelId="{6BC48402-8BCC-4321-8FD2-889457F4A1F1}" type="parTrans" cxnId="{B7250592-D3BF-4E80-BAF1-4179F6FA5C17}">
      <dgm:prSet/>
      <dgm:spPr/>
      <dgm:t>
        <a:bodyPr/>
        <a:lstStyle/>
        <a:p>
          <a:endParaRPr lang="de-AT"/>
        </a:p>
      </dgm:t>
    </dgm:pt>
    <dgm:pt modelId="{36E00897-F6B7-49BA-A0D5-B53B1AB5786E}" type="sibTrans" cxnId="{B7250592-D3BF-4E80-BAF1-4179F6FA5C17}">
      <dgm:prSet/>
      <dgm:spPr/>
      <dgm:t>
        <a:bodyPr/>
        <a:lstStyle/>
        <a:p>
          <a:endParaRPr lang="de-AT"/>
        </a:p>
      </dgm:t>
    </dgm:pt>
    <dgm:pt modelId="{FAB6404C-EDF9-462B-B2DA-A8036FE96832}" type="pres">
      <dgm:prSet presAssocID="{23A4CF80-68AA-424B-8F8A-88D2F4D4C080}" presName="diagram" presStyleCnt="0">
        <dgm:presLayoutVars>
          <dgm:dir/>
          <dgm:resizeHandles val="exact"/>
        </dgm:presLayoutVars>
      </dgm:prSet>
      <dgm:spPr/>
    </dgm:pt>
    <dgm:pt modelId="{C0945875-17F9-465D-8728-0580F2149B0D}" type="pres">
      <dgm:prSet presAssocID="{1579B090-B57A-4234-8F40-245EAA5E4AC9}" presName="node" presStyleLbl="node1" presStyleIdx="0" presStyleCnt="5">
        <dgm:presLayoutVars>
          <dgm:bulletEnabled val="1"/>
        </dgm:presLayoutVars>
      </dgm:prSet>
      <dgm:spPr/>
    </dgm:pt>
    <dgm:pt modelId="{FDC8A524-E43B-45BB-BC51-CF2F9A47C456}" type="pres">
      <dgm:prSet presAssocID="{704471F8-5E0D-45EC-8F7C-33AD28A4D654}" presName="sibTrans" presStyleCnt="0"/>
      <dgm:spPr/>
    </dgm:pt>
    <dgm:pt modelId="{BB7C27ED-3DCE-402E-B229-2A2FD6964A68}" type="pres">
      <dgm:prSet presAssocID="{A0074CEA-BAB3-4396-9651-9A1F6AE29C72}" presName="node" presStyleLbl="node1" presStyleIdx="1" presStyleCnt="5">
        <dgm:presLayoutVars>
          <dgm:bulletEnabled val="1"/>
        </dgm:presLayoutVars>
      </dgm:prSet>
      <dgm:spPr/>
    </dgm:pt>
    <dgm:pt modelId="{E934A327-7EB1-463B-9DF3-A492C968A1C7}" type="pres">
      <dgm:prSet presAssocID="{05115FB3-2DE0-4397-82EF-5FA057930D11}" presName="sibTrans" presStyleCnt="0"/>
      <dgm:spPr/>
    </dgm:pt>
    <dgm:pt modelId="{F38DAAA9-D776-4092-9DD2-8D014A6EB583}" type="pres">
      <dgm:prSet presAssocID="{C4371EDC-5140-49AA-ABE7-E883264D0858}" presName="node" presStyleLbl="node1" presStyleIdx="2" presStyleCnt="5">
        <dgm:presLayoutVars>
          <dgm:bulletEnabled val="1"/>
        </dgm:presLayoutVars>
      </dgm:prSet>
      <dgm:spPr/>
    </dgm:pt>
    <dgm:pt modelId="{BDC34C63-5FC3-48DC-8DDF-CA8B4D430028}" type="pres">
      <dgm:prSet presAssocID="{786617E3-5B1C-457E-9110-8030DE328F2E}" presName="sibTrans" presStyleCnt="0"/>
      <dgm:spPr/>
    </dgm:pt>
    <dgm:pt modelId="{8CFB9564-5E00-4234-9E81-F188B94976AB}" type="pres">
      <dgm:prSet presAssocID="{A079E91D-A678-41B5-B5C0-C7BDE6059712}" presName="node" presStyleLbl="node1" presStyleIdx="3" presStyleCnt="5">
        <dgm:presLayoutVars>
          <dgm:bulletEnabled val="1"/>
        </dgm:presLayoutVars>
      </dgm:prSet>
      <dgm:spPr/>
    </dgm:pt>
    <dgm:pt modelId="{240E225A-1FE3-4CDF-97AA-3C3D426BB7D3}" type="pres">
      <dgm:prSet presAssocID="{3C08308E-1258-440B-B6C3-A2C9BCF4C4F6}" presName="sibTrans" presStyleCnt="0"/>
      <dgm:spPr/>
    </dgm:pt>
    <dgm:pt modelId="{E844DF4A-733C-41D8-BE70-CD9D35775566}" type="pres">
      <dgm:prSet presAssocID="{DAC126E2-9E58-42B6-A596-863FB4A2B0D3}" presName="node" presStyleLbl="node1" presStyleIdx="4" presStyleCnt="5">
        <dgm:presLayoutVars>
          <dgm:bulletEnabled val="1"/>
        </dgm:presLayoutVars>
      </dgm:prSet>
      <dgm:spPr/>
    </dgm:pt>
  </dgm:ptLst>
  <dgm:cxnLst>
    <dgm:cxn modelId="{9301D224-3CD4-4480-A3E8-A9A69CD53F3B}" type="presOf" srcId="{DAC126E2-9E58-42B6-A596-863FB4A2B0D3}" destId="{E844DF4A-733C-41D8-BE70-CD9D35775566}" srcOrd="0" destOrd="0" presId="urn:microsoft.com/office/officeart/2005/8/layout/default"/>
    <dgm:cxn modelId="{B359AF2F-9762-415F-A914-8486AED20E58}" type="presOf" srcId="{249A0E9B-9B58-431D-BCE1-61B5D05F6157}" destId="{C0945875-17F9-465D-8728-0580F2149B0D}" srcOrd="0" destOrd="1" presId="urn:microsoft.com/office/officeart/2005/8/layout/default"/>
    <dgm:cxn modelId="{E48DF15E-905A-4D7D-85F5-47DC80E2BA3D}" type="presOf" srcId="{1579B090-B57A-4234-8F40-245EAA5E4AC9}" destId="{C0945875-17F9-465D-8728-0580F2149B0D}" srcOrd="0" destOrd="0" presId="urn:microsoft.com/office/officeart/2005/8/layout/default"/>
    <dgm:cxn modelId="{D2D96B48-457B-4927-B005-4D9EDBE2D4E9}" type="presOf" srcId="{6608DABF-DB39-47F2-8D1F-61B1AD1CAB98}" destId="{BB7C27ED-3DCE-402E-B229-2A2FD6964A68}" srcOrd="0" destOrd="1" presId="urn:microsoft.com/office/officeart/2005/8/layout/default"/>
    <dgm:cxn modelId="{941E334C-9CF2-434B-8649-94261E99C137}" type="presOf" srcId="{23A4CF80-68AA-424B-8F8A-88D2F4D4C080}" destId="{FAB6404C-EDF9-462B-B2DA-A8036FE96832}" srcOrd="0" destOrd="0" presId="urn:microsoft.com/office/officeart/2005/8/layout/default"/>
    <dgm:cxn modelId="{CE095450-4E57-4E15-AD4F-BF4B423569B4}" srcId="{23A4CF80-68AA-424B-8F8A-88D2F4D4C080}" destId="{DAC126E2-9E58-42B6-A596-863FB4A2B0D3}" srcOrd="4" destOrd="0" parTransId="{09A77B28-6F57-4AB0-ACFD-E7F38A299821}" sibTransId="{CDDB7271-D327-4E2B-8A23-32B588ED449D}"/>
    <dgm:cxn modelId="{7ABB5E74-F676-4CBD-95E4-6D16E567DFDE}" srcId="{1579B090-B57A-4234-8F40-245EAA5E4AC9}" destId="{249A0E9B-9B58-431D-BCE1-61B5D05F6157}" srcOrd="0" destOrd="0" parTransId="{D244B72E-7721-42BD-8593-2A2958EE864B}" sibTransId="{05F7DF1B-6613-4BC3-B98B-A4C170B7D568}"/>
    <dgm:cxn modelId="{9C3F1A79-2B84-48AA-97C2-CF517091C6E0}" srcId="{23A4CF80-68AA-424B-8F8A-88D2F4D4C080}" destId="{A079E91D-A678-41B5-B5C0-C7BDE6059712}" srcOrd="3" destOrd="0" parTransId="{0A116CC1-5334-4D71-8183-C1DAC3C82331}" sibTransId="{3C08308E-1258-440B-B6C3-A2C9BCF4C4F6}"/>
    <dgm:cxn modelId="{540DCC5A-0566-4080-9795-C6D5637F55B2}" type="presOf" srcId="{A079E91D-A678-41B5-B5C0-C7BDE6059712}" destId="{8CFB9564-5E00-4234-9E81-F188B94976AB}" srcOrd="0" destOrd="0" presId="urn:microsoft.com/office/officeart/2005/8/layout/default"/>
    <dgm:cxn modelId="{64D0E685-93F7-432E-B592-2F487F865208}" srcId="{23A4CF80-68AA-424B-8F8A-88D2F4D4C080}" destId="{C4371EDC-5140-49AA-ABE7-E883264D0858}" srcOrd="2" destOrd="0" parTransId="{00B13793-5225-4367-9BF3-D107DD5F16C7}" sibTransId="{786617E3-5B1C-457E-9110-8030DE328F2E}"/>
    <dgm:cxn modelId="{E6CA1089-923E-4013-837C-11BD688AFD54}" srcId="{23A4CF80-68AA-424B-8F8A-88D2F4D4C080}" destId="{A0074CEA-BAB3-4396-9651-9A1F6AE29C72}" srcOrd="1" destOrd="0" parTransId="{70A809A5-C094-4B53-B93E-B6212317CAFA}" sibTransId="{05115FB3-2DE0-4397-82EF-5FA057930D11}"/>
    <dgm:cxn modelId="{4ECB748F-9CBB-46CD-90E2-63779C1B02DC}" type="presOf" srcId="{93B3F583-3A7E-47DC-8B73-BCA29F9EB026}" destId="{F38DAAA9-D776-4092-9DD2-8D014A6EB583}" srcOrd="0" destOrd="1" presId="urn:microsoft.com/office/officeart/2005/8/layout/default"/>
    <dgm:cxn modelId="{B7250592-D3BF-4E80-BAF1-4179F6FA5C17}" srcId="{DAC126E2-9E58-42B6-A596-863FB4A2B0D3}" destId="{628FF344-C97A-4360-BC03-8EE6171F4915}" srcOrd="0" destOrd="0" parTransId="{6BC48402-8BCC-4321-8FD2-889457F4A1F1}" sibTransId="{36E00897-F6B7-49BA-A0D5-B53B1AB5786E}"/>
    <dgm:cxn modelId="{A737B993-FB9B-49E4-B7C9-65E9771F4F44}" srcId="{C4371EDC-5140-49AA-ABE7-E883264D0858}" destId="{93B3F583-3A7E-47DC-8B73-BCA29F9EB026}" srcOrd="0" destOrd="0" parTransId="{2107FEB4-38B4-4A92-860C-A4CFAFB0822A}" sibTransId="{642C347B-5574-4FFC-A7E1-5E75ADE66C63}"/>
    <dgm:cxn modelId="{D1290CA4-354E-420A-9DE2-881AD2C8F6D7}" srcId="{A079E91D-A678-41B5-B5C0-C7BDE6059712}" destId="{91CBB144-F98A-4128-85F4-399B8617F1C2}" srcOrd="0" destOrd="0" parTransId="{D0210616-0D4F-47D1-B9E1-519E0052EEFC}" sibTransId="{55161FC6-558E-4C8C-B527-A00296666999}"/>
    <dgm:cxn modelId="{E5E67CA5-BF5F-4ED8-97FE-0D2F0F5620C6}" type="presOf" srcId="{91CBB144-F98A-4128-85F4-399B8617F1C2}" destId="{8CFB9564-5E00-4234-9E81-F188B94976AB}" srcOrd="0" destOrd="1" presId="urn:microsoft.com/office/officeart/2005/8/layout/default"/>
    <dgm:cxn modelId="{28E50ADD-354D-4694-A779-7D21DD3BE456}" srcId="{A0074CEA-BAB3-4396-9651-9A1F6AE29C72}" destId="{6608DABF-DB39-47F2-8D1F-61B1AD1CAB98}" srcOrd="0" destOrd="0" parTransId="{DA56A7D7-88D2-4432-9F52-93ECE5FE5D94}" sibTransId="{187146E8-212E-458C-8039-073822900BC7}"/>
    <dgm:cxn modelId="{2061FEE0-DF63-4BD0-BFEB-38172ABAEC97}" type="presOf" srcId="{628FF344-C97A-4360-BC03-8EE6171F4915}" destId="{E844DF4A-733C-41D8-BE70-CD9D35775566}" srcOrd="0" destOrd="1" presId="urn:microsoft.com/office/officeart/2005/8/layout/default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8A48B2F4-DB7B-42B7-A8FC-CDEB1DE780F7}" type="presOf" srcId="{A0074CEA-BAB3-4396-9651-9A1F6AE29C72}" destId="{BB7C27ED-3DCE-402E-B229-2A2FD6964A68}" srcOrd="0" destOrd="0" presId="urn:microsoft.com/office/officeart/2005/8/layout/default"/>
    <dgm:cxn modelId="{0F6DC8FA-D146-4131-9A27-838F47DA2E6E}" type="presOf" srcId="{C4371EDC-5140-49AA-ABE7-E883264D0858}" destId="{F38DAAA9-D776-4092-9DD2-8D014A6EB583}" srcOrd="0" destOrd="0" presId="urn:microsoft.com/office/officeart/2005/8/layout/default"/>
    <dgm:cxn modelId="{8DBC4100-43C9-4A5E-B558-F8944F544467}" type="presParOf" srcId="{FAB6404C-EDF9-462B-B2DA-A8036FE96832}" destId="{C0945875-17F9-465D-8728-0580F2149B0D}" srcOrd="0" destOrd="0" presId="urn:microsoft.com/office/officeart/2005/8/layout/default"/>
    <dgm:cxn modelId="{F8E1FB59-324E-4F83-B30E-76CB4F3F9CE0}" type="presParOf" srcId="{FAB6404C-EDF9-462B-B2DA-A8036FE96832}" destId="{FDC8A524-E43B-45BB-BC51-CF2F9A47C456}" srcOrd="1" destOrd="0" presId="urn:microsoft.com/office/officeart/2005/8/layout/default"/>
    <dgm:cxn modelId="{36278E65-9EDC-43DA-9683-FBEB7D4E423C}" type="presParOf" srcId="{FAB6404C-EDF9-462B-B2DA-A8036FE96832}" destId="{BB7C27ED-3DCE-402E-B229-2A2FD6964A68}" srcOrd="2" destOrd="0" presId="urn:microsoft.com/office/officeart/2005/8/layout/default"/>
    <dgm:cxn modelId="{6B1A5835-14E9-4BEE-9790-CEB9B65AB24D}" type="presParOf" srcId="{FAB6404C-EDF9-462B-B2DA-A8036FE96832}" destId="{E934A327-7EB1-463B-9DF3-A492C968A1C7}" srcOrd="3" destOrd="0" presId="urn:microsoft.com/office/officeart/2005/8/layout/default"/>
    <dgm:cxn modelId="{B6848FC5-6541-4A6B-A464-F868A52000EC}" type="presParOf" srcId="{FAB6404C-EDF9-462B-B2DA-A8036FE96832}" destId="{F38DAAA9-D776-4092-9DD2-8D014A6EB583}" srcOrd="4" destOrd="0" presId="urn:microsoft.com/office/officeart/2005/8/layout/default"/>
    <dgm:cxn modelId="{086FC6DD-6223-4058-BA42-E71152F40AD4}" type="presParOf" srcId="{FAB6404C-EDF9-462B-B2DA-A8036FE96832}" destId="{BDC34C63-5FC3-48DC-8DDF-CA8B4D430028}" srcOrd="5" destOrd="0" presId="urn:microsoft.com/office/officeart/2005/8/layout/default"/>
    <dgm:cxn modelId="{95468C75-6FF5-4166-9A90-C90407D0E26C}" type="presParOf" srcId="{FAB6404C-EDF9-462B-B2DA-A8036FE96832}" destId="{8CFB9564-5E00-4234-9E81-F188B94976AB}" srcOrd="6" destOrd="0" presId="urn:microsoft.com/office/officeart/2005/8/layout/default"/>
    <dgm:cxn modelId="{7D8D5394-0DCD-42FE-BCD2-77487AEEA3BD}" type="presParOf" srcId="{FAB6404C-EDF9-462B-B2DA-A8036FE96832}" destId="{240E225A-1FE3-4CDF-97AA-3C3D426BB7D3}" srcOrd="7" destOrd="0" presId="urn:microsoft.com/office/officeart/2005/8/layout/default"/>
    <dgm:cxn modelId="{5766269D-CD7D-42F9-B860-6EF8F35B55BD}" type="presParOf" srcId="{FAB6404C-EDF9-462B-B2DA-A8036FE96832}" destId="{E844DF4A-733C-41D8-BE70-CD9D35775566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3A4CF80-68AA-424B-8F8A-88D2F4D4C080}" type="doc">
      <dgm:prSet loTypeId="urn:microsoft.com/office/officeart/2008/layout/IncreasingCircleProcess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1579B090-B57A-4234-8F40-245EAA5E4AC9}">
      <dgm:prSet custT="1"/>
      <dgm:spPr/>
      <dgm:t>
        <a:bodyPr/>
        <a:lstStyle/>
        <a:p>
          <a:pPr rtl="0">
            <a:defRPr b="1"/>
          </a:pPr>
          <a:r>
            <a:rPr lang="de-AT" sz="3200" b="1" i="0" u="none" strike="noStrike" cap="none" baseline="0" noProof="0" dirty="0">
              <a:solidFill>
                <a:srgbClr val="496875"/>
              </a:solidFill>
              <a:latin typeface="Franklin Gothic Book"/>
            </a:rPr>
            <a:t>webMethods </a:t>
          </a:r>
          <a:r>
            <a:rPr lang="de-AT" sz="3200" b="1" i="0" u="none" strike="noStrike" cap="none" baseline="0" noProof="0" dirty="0" err="1">
              <a:solidFill>
                <a:srgbClr val="496875"/>
              </a:solidFill>
              <a:latin typeface="Franklin Gothic Book"/>
            </a:rPr>
            <a:t>ActiveTransfer</a:t>
          </a:r>
          <a:endParaRPr lang="de-DE" sz="1500" b="1" i="0" u="none" strike="noStrike" cap="none" baseline="0" noProof="0" dirty="0">
            <a:solidFill>
              <a:srgbClr val="496875"/>
            </a:solidFill>
            <a:latin typeface="Franklin Gothic Book"/>
          </a:endParaRPr>
        </a:p>
      </dgm:t>
    </dgm:pt>
    <dgm:pt modelId="{C6A1122F-E3AC-49D5-B9B4-52DA7647443E}" type="parTrans" cxnId="{7103A6EC-B78C-4B73-8989-84344B3E0368}">
      <dgm:prSet/>
      <dgm:spPr/>
      <dgm:t>
        <a:bodyPr/>
        <a:lstStyle/>
        <a:p>
          <a:endParaRPr lang="de-DE"/>
        </a:p>
      </dgm:t>
    </dgm:pt>
    <dgm:pt modelId="{704471F8-5E0D-45EC-8F7C-33AD28A4D654}" type="sibTrans" cxnId="{7103A6EC-B78C-4B73-8989-84344B3E0368}">
      <dgm:prSet/>
      <dgm:spPr/>
      <dgm:t>
        <a:bodyPr/>
        <a:lstStyle/>
        <a:p>
          <a:endParaRPr lang="de-DE"/>
        </a:p>
      </dgm:t>
    </dgm:pt>
    <dgm:pt modelId="{9E5A712D-7DB1-426F-8055-0943067AEB30}">
      <dgm:prSet custT="1"/>
      <dgm:spPr/>
      <dgm:t>
        <a:bodyPr/>
        <a:lstStyle/>
        <a:p>
          <a:pPr algn="l" rtl="0">
            <a:lnSpc>
              <a:spcPct val="100000"/>
            </a:lnSpc>
          </a:pPr>
          <a:r>
            <a:rPr lang="de-DE" sz="2800" dirty="0">
              <a:solidFill>
                <a:schemeClr val="accent3">
                  <a:lumMod val="50000"/>
                </a:schemeClr>
              </a:solidFill>
            </a:rPr>
            <a:t>Einrichtung und Steuerung von File-Transfers; ermöglicht Unternehmen, Dateien jeder Größe intern und extern sicher zu versenden und zu empfangen. </a:t>
          </a:r>
          <a:endParaRPr lang="de-DE" sz="28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gm:t>
    </dgm:pt>
    <dgm:pt modelId="{77EEB7EA-94A2-48D5-9D18-308D96298C40}" type="parTrans" cxnId="{59C5A42D-9132-4D32-9D41-C1200361EC3A}">
      <dgm:prSet/>
      <dgm:spPr/>
      <dgm:t>
        <a:bodyPr/>
        <a:lstStyle/>
        <a:p>
          <a:endParaRPr lang="de-DE"/>
        </a:p>
      </dgm:t>
    </dgm:pt>
    <dgm:pt modelId="{82E96ABA-ACCB-42BF-B1C2-3FD129247570}" type="sibTrans" cxnId="{59C5A42D-9132-4D32-9D41-C1200361EC3A}">
      <dgm:prSet/>
      <dgm:spPr/>
      <dgm:t>
        <a:bodyPr/>
        <a:lstStyle/>
        <a:p>
          <a:endParaRPr lang="de-DE"/>
        </a:p>
      </dgm:t>
    </dgm:pt>
    <dgm:pt modelId="{694D98D6-F261-4A65-A873-982AED2CC0AC}">
      <dgm:prSet custT="1"/>
      <dgm:spPr/>
      <dgm:t>
        <a:bodyPr/>
        <a:lstStyle/>
        <a:p>
          <a:pPr algn="l" rtl="0">
            <a:lnSpc>
              <a:spcPct val="100000"/>
            </a:lnSpc>
          </a:pPr>
          <a:endParaRPr lang="de-AT" sz="2800" dirty="0">
            <a:solidFill>
              <a:schemeClr val="accent3">
                <a:lumMod val="50000"/>
              </a:schemeClr>
            </a:solidFill>
          </a:endParaRPr>
        </a:p>
      </dgm:t>
    </dgm:pt>
    <dgm:pt modelId="{EA8B7A06-508C-4F31-9E24-A2BAAAFC57AC}" type="parTrans" cxnId="{F355C155-6257-4B3F-A8B4-35988DF2D479}">
      <dgm:prSet/>
      <dgm:spPr/>
      <dgm:t>
        <a:bodyPr/>
        <a:lstStyle/>
        <a:p>
          <a:endParaRPr lang="de-AT"/>
        </a:p>
      </dgm:t>
    </dgm:pt>
    <dgm:pt modelId="{F62844D3-E8D9-4CB5-A209-D7E5AFB5F717}" type="sibTrans" cxnId="{F355C155-6257-4B3F-A8B4-35988DF2D479}">
      <dgm:prSet/>
      <dgm:spPr/>
      <dgm:t>
        <a:bodyPr/>
        <a:lstStyle/>
        <a:p>
          <a:endParaRPr lang="de-AT"/>
        </a:p>
      </dgm:t>
    </dgm:pt>
    <dgm:pt modelId="{06A6043C-DB38-4EE4-BEB0-5F5C3CE95740}" type="pres">
      <dgm:prSet presAssocID="{23A4CF80-68AA-424B-8F8A-88D2F4D4C08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694F4019-15E6-410C-8856-17306BBD5E76}" type="pres">
      <dgm:prSet presAssocID="{1579B090-B57A-4234-8F40-245EAA5E4AC9}" presName="composite" presStyleCnt="0"/>
      <dgm:spPr/>
    </dgm:pt>
    <dgm:pt modelId="{E003DC41-DB3C-42F3-97B9-0C7CD5253912}" type="pres">
      <dgm:prSet presAssocID="{1579B090-B57A-4234-8F40-245EAA5E4AC9}" presName="BackAccent" presStyleLbl="bgShp" presStyleIdx="0" presStyleCnt="1" custLinFactX="-100000" custLinFactNeighborX="-101568" custLinFactNeighborY="11978"/>
      <dgm:spPr/>
    </dgm:pt>
    <dgm:pt modelId="{529F96FC-6F61-4A13-B661-3045A51F04BA}" type="pres">
      <dgm:prSet presAssocID="{1579B090-B57A-4234-8F40-245EAA5E4AC9}" presName="Accent" presStyleLbl="alignNode1" presStyleIdx="0" presStyleCnt="1" custLinFactX="-100000" custLinFactNeighborX="-151960" custLinFactNeighborY="14972"/>
      <dgm:spPr/>
    </dgm:pt>
    <dgm:pt modelId="{B3BBA7A7-B96C-479D-9799-522ABDEC9D7D}" type="pres">
      <dgm:prSet presAssocID="{1579B090-B57A-4234-8F40-245EAA5E4AC9}" presName="Child" presStyleLbl="revTx" presStyleIdx="0" presStyleCnt="2" custScaleX="274585" custScaleY="68490" custLinFactNeighborX="16016" custLinFactNeighborY="-13350">
        <dgm:presLayoutVars>
          <dgm:chMax val="0"/>
          <dgm:chPref val="0"/>
          <dgm:bulletEnabled val="1"/>
        </dgm:presLayoutVars>
      </dgm:prSet>
      <dgm:spPr/>
    </dgm:pt>
    <dgm:pt modelId="{EA5713A7-20F7-4982-AEBE-4A0ACDB414EB}" type="pres">
      <dgm:prSet presAssocID="{1579B090-B57A-4234-8F40-245EAA5E4AC9}" presName="Parent" presStyleLbl="revTx" presStyleIdx="1" presStyleCnt="2" custScaleX="260050" custScaleY="59589" custLinFactNeighborX="11564" custLinFactNeighborY="8613">
        <dgm:presLayoutVars>
          <dgm:chMax val="1"/>
          <dgm:chPref val="1"/>
          <dgm:bulletEnabled val="1"/>
        </dgm:presLayoutVars>
      </dgm:prSet>
      <dgm:spPr/>
    </dgm:pt>
  </dgm:ptLst>
  <dgm:cxnLst>
    <dgm:cxn modelId="{3B111F14-60C5-4C5B-8C64-62ED285C5B58}" type="presOf" srcId="{694D98D6-F261-4A65-A873-982AED2CC0AC}" destId="{B3BBA7A7-B96C-479D-9799-522ABDEC9D7D}" srcOrd="0" destOrd="1" presId="urn:microsoft.com/office/officeart/2008/layout/IncreasingCircleProcess"/>
    <dgm:cxn modelId="{59C5A42D-9132-4D32-9D41-C1200361EC3A}" srcId="{1579B090-B57A-4234-8F40-245EAA5E4AC9}" destId="{9E5A712D-7DB1-426F-8055-0943067AEB30}" srcOrd="0" destOrd="0" parTransId="{77EEB7EA-94A2-48D5-9D18-308D96298C40}" sibTransId="{82E96ABA-ACCB-42BF-B1C2-3FD129247570}"/>
    <dgm:cxn modelId="{1861493F-9966-461E-AEA5-51EE1840FFEE}" type="presOf" srcId="{9E5A712D-7DB1-426F-8055-0943067AEB30}" destId="{B3BBA7A7-B96C-479D-9799-522ABDEC9D7D}" srcOrd="0" destOrd="0" presId="urn:microsoft.com/office/officeart/2008/layout/IncreasingCircleProcess"/>
    <dgm:cxn modelId="{F355C155-6257-4B3F-A8B4-35988DF2D479}" srcId="{1579B090-B57A-4234-8F40-245EAA5E4AC9}" destId="{694D98D6-F261-4A65-A873-982AED2CC0AC}" srcOrd="1" destOrd="0" parTransId="{EA8B7A06-508C-4F31-9E24-A2BAAAFC57AC}" sibTransId="{F62844D3-E8D9-4CB5-A209-D7E5AFB5F717}"/>
    <dgm:cxn modelId="{7376F49D-36F9-4296-AD2F-EA5CC41C672B}" type="presOf" srcId="{23A4CF80-68AA-424B-8F8A-88D2F4D4C080}" destId="{06A6043C-DB38-4EE4-BEB0-5F5C3CE95740}" srcOrd="0" destOrd="0" presId="urn:microsoft.com/office/officeart/2008/layout/IncreasingCircleProcess"/>
    <dgm:cxn modelId="{0152B5E9-1781-4284-87C6-9CE5A96A778A}" type="presOf" srcId="{1579B090-B57A-4234-8F40-245EAA5E4AC9}" destId="{EA5713A7-20F7-4982-AEBE-4A0ACDB414EB}" srcOrd="0" destOrd="0" presId="urn:microsoft.com/office/officeart/2008/layout/IncreasingCircleProcess"/>
    <dgm:cxn modelId="{7103A6EC-B78C-4B73-8989-84344B3E0368}" srcId="{23A4CF80-68AA-424B-8F8A-88D2F4D4C080}" destId="{1579B090-B57A-4234-8F40-245EAA5E4AC9}" srcOrd="0" destOrd="0" parTransId="{C6A1122F-E3AC-49D5-B9B4-52DA7647443E}" sibTransId="{704471F8-5E0D-45EC-8F7C-33AD28A4D654}"/>
    <dgm:cxn modelId="{9D117BD6-A7DA-4BE5-A79C-6C0E95B0B42B}" type="presParOf" srcId="{06A6043C-DB38-4EE4-BEB0-5F5C3CE95740}" destId="{694F4019-15E6-410C-8856-17306BBD5E76}" srcOrd="0" destOrd="0" presId="urn:microsoft.com/office/officeart/2008/layout/IncreasingCircleProcess"/>
    <dgm:cxn modelId="{EFA12784-5A92-490E-B5D7-B98A924F491E}" type="presParOf" srcId="{694F4019-15E6-410C-8856-17306BBD5E76}" destId="{E003DC41-DB3C-42F3-97B9-0C7CD5253912}" srcOrd="0" destOrd="0" presId="urn:microsoft.com/office/officeart/2008/layout/IncreasingCircleProcess"/>
    <dgm:cxn modelId="{EF2BB769-FDE0-476E-AE36-7F307923936E}" type="presParOf" srcId="{694F4019-15E6-410C-8856-17306BBD5E76}" destId="{529F96FC-6F61-4A13-B661-3045A51F04BA}" srcOrd="1" destOrd="0" presId="urn:microsoft.com/office/officeart/2008/layout/IncreasingCircleProcess"/>
    <dgm:cxn modelId="{45AF040A-8E32-49C3-AC67-9AD00132160E}" type="presParOf" srcId="{694F4019-15E6-410C-8856-17306BBD5E76}" destId="{B3BBA7A7-B96C-479D-9799-522ABDEC9D7D}" srcOrd="2" destOrd="0" presId="urn:microsoft.com/office/officeart/2008/layout/IncreasingCircleProcess"/>
    <dgm:cxn modelId="{F7B80A39-E7ED-4833-9CDE-FF39AF25ABB3}" type="presParOf" srcId="{694F4019-15E6-410C-8856-17306BBD5E76}" destId="{EA5713A7-20F7-4982-AEBE-4A0ACDB414E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BA2068-268C-4C92-AA3C-A8515676B898}">
      <dsp:nvSpPr>
        <dsp:cNvPr id="0" name=""/>
        <dsp:cNvSpPr/>
      </dsp:nvSpPr>
      <dsp:spPr>
        <a:xfrm>
          <a:off x="609012" y="1169125"/>
          <a:ext cx="1450737" cy="1450737"/>
        </a:xfrm>
        <a:prstGeom prst="ellipse">
          <a:avLst/>
        </a:prstGeom>
        <a:solidFill>
          <a:schemeClr val="accent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0163A4-09F5-4F64-ABA2-94319AD9DC32}">
      <dsp:nvSpPr>
        <dsp:cNvPr id="0" name=""/>
        <dsp:cNvSpPr/>
      </dsp:nvSpPr>
      <dsp:spPr>
        <a:xfrm>
          <a:off x="918186" y="1478298"/>
          <a:ext cx="832390" cy="832390"/>
        </a:xfrm>
        <a:prstGeom prst="rect">
          <a:avLst/>
        </a:prstGeom>
        <a:solidFill>
          <a:schemeClr val="accent3"/>
        </a:solid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FF6318-0C82-4348-8590-5AFC0CA527C0}">
      <dsp:nvSpPr>
        <dsp:cNvPr id="0" name=""/>
        <dsp:cNvSpPr/>
      </dsp:nvSpPr>
      <dsp:spPr>
        <a:xfrm>
          <a:off x="145252" y="3071731"/>
          <a:ext cx="2378257" cy="85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de-AT" sz="1600" b="1" i="0" u="none" strike="noStrike" kern="1200" cap="all" baseline="0" noProof="0" dirty="0">
              <a:latin typeface="Franklin Gothic Book"/>
            </a:rPr>
            <a:t>1996 gegründet</a:t>
          </a:r>
          <a:endParaRPr lang="de-AT" sz="1600" b="1" kern="1200" dirty="0">
            <a:latin typeface="Franklin Gothic Book"/>
          </a:endParaRPr>
        </a:p>
        <a:p>
          <a:pPr marL="0" lvl="0" indent="0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endParaRPr lang="de-AT" sz="1600" b="1" kern="1200" dirty="0">
            <a:latin typeface="Franklin Gothic Book"/>
          </a:endParaRPr>
        </a:p>
        <a:p>
          <a:pPr marL="0" lvl="0" indent="0" algn="ctr" defTabSz="7112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endParaRPr lang="de-AT" sz="1600" b="1" kern="1200" dirty="0">
            <a:latin typeface="Franklin Gothic Book"/>
          </a:endParaRPr>
        </a:p>
      </dsp:txBody>
      <dsp:txXfrm>
        <a:off x="145252" y="3071731"/>
        <a:ext cx="2378257" cy="855000"/>
      </dsp:txXfrm>
    </dsp:sp>
    <dsp:sp modelId="{3976AE6E-2236-427B-B378-DCFE086277B3}">
      <dsp:nvSpPr>
        <dsp:cNvPr id="0" name=""/>
        <dsp:cNvSpPr/>
      </dsp:nvSpPr>
      <dsp:spPr>
        <a:xfrm>
          <a:off x="3403465" y="1169125"/>
          <a:ext cx="1450737" cy="1450737"/>
        </a:xfrm>
        <a:prstGeom prst="ellipse">
          <a:avLst/>
        </a:prstGeom>
        <a:solidFill>
          <a:schemeClr val="accent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96C481-B88A-482B-A413-7370660E4A7D}">
      <dsp:nvSpPr>
        <dsp:cNvPr id="0" name=""/>
        <dsp:cNvSpPr/>
      </dsp:nvSpPr>
      <dsp:spPr>
        <a:xfrm>
          <a:off x="3712639" y="1478298"/>
          <a:ext cx="832390" cy="832390"/>
        </a:xfrm>
        <a:prstGeom prst="rect">
          <a:avLst/>
        </a:prstGeom>
        <a:solidFill>
          <a:schemeClr val="accent3"/>
        </a:solidFill>
        <a:ln w="2222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866734-E1FA-4B9F-9473-2C2A9DBB7BAE}">
      <dsp:nvSpPr>
        <dsp:cNvPr id="0" name=""/>
        <dsp:cNvSpPr/>
      </dsp:nvSpPr>
      <dsp:spPr>
        <a:xfrm>
          <a:off x="2939705" y="3071731"/>
          <a:ext cx="2378257" cy="85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de-AT" sz="1600" b="1" kern="1200" dirty="0"/>
            <a:t>Firmensitz in Fairfax, Virginia (USA)</a:t>
          </a:r>
        </a:p>
      </dsp:txBody>
      <dsp:txXfrm>
        <a:off x="2939705" y="3071731"/>
        <a:ext cx="2378257" cy="855000"/>
      </dsp:txXfrm>
    </dsp:sp>
    <dsp:sp modelId="{14E5FE3C-CBF2-4847-BAAD-4F94687AE8E0}">
      <dsp:nvSpPr>
        <dsp:cNvPr id="0" name=""/>
        <dsp:cNvSpPr/>
      </dsp:nvSpPr>
      <dsp:spPr>
        <a:xfrm>
          <a:off x="6197918" y="1169125"/>
          <a:ext cx="1450737" cy="1450737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32C2FA-E101-45D2-A37A-F7F88D904E41}">
      <dsp:nvSpPr>
        <dsp:cNvPr id="0" name=""/>
        <dsp:cNvSpPr/>
      </dsp:nvSpPr>
      <dsp:spPr>
        <a:xfrm>
          <a:off x="6507091" y="1478298"/>
          <a:ext cx="832390" cy="83239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7A1E98-2955-45C1-8750-B8C39BA4240F}">
      <dsp:nvSpPr>
        <dsp:cNvPr id="0" name=""/>
        <dsp:cNvSpPr/>
      </dsp:nvSpPr>
      <dsp:spPr>
        <a:xfrm>
          <a:off x="5734158" y="3071731"/>
          <a:ext cx="2378257" cy="85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de-AT" sz="1900" b="1" kern="1200" dirty="0">
              <a:latin typeface="Franklin Gothic Demi" panose="020B0502020104020203"/>
            </a:rPr>
            <a:t>Übernahme am </a:t>
          </a:r>
          <a:br>
            <a:rPr lang="de-AT" sz="1900" b="1" kern="1200" dirty="0">
              <a:latin typeface="Franklin Gothic Demi" panose="020B0502020104020203"/>
            </a:rPr>
          </a:br>
          <a:r>
            <a:rPr lang="de-AT" sz="1900" b="1" kern="1200" dirty="0">
              <a:solidFill>
                <a:srgbClr val="000000"/>
              </a:solidFill>
              <a:latin typeface="Franklin Gothic Demi"/>
              <a:ea typeface="Roboto"/>
              <a:cs typeface="Roboto"/>
            </a:rPr>
            <a:t>1. </a:t>
          </a:r>
          <a:r>
            <a:rPr lang="de-AT" sz="1900" b="1" kern="1200" dirty="0">
              <a:latin typeface="Franklin Gothic Demi"/>
              <a:ea typeface="Roboto"/>
              <a:cs typeface="Roboto"/>
            </a:rPr>
            <a:t>Juli </a:t>
          </a:r>
          <a:r>
            <a:rPr lang="de-AT" sz="1900" b="1" kern="1200" dirty="0">
              <a:latin typeface="Franklin Gothic Demi" panose="020B0502020104020203"/>
            </a:rPr>
            <a:t>2024 durch </a:t>
          </a:r>
          <a:br>
            <a:rPr lang="de-AT" sz="1900" b="1" kern="1200" dirty="0">
              <a:latin typeface="Franklin Gothic Demi" panose="020B0502020104020203"/>
            </a:rPr>
          </a:br>
          <a:r>
            <a:rPr lang="de-AT" sz="1900" b="1" kern="1200" dirty="0">
              <a:latin typeface="Franklin Gothic Demi" panose="020B0502020104020203"/>
            </a:rPr>
            <a:t>IBM</a:t>
          </a:r>
          <a:endParaRPr lang="de-AT" sz="1900" b="0" kern="1200" dirty="0">
            <a:latin typeface="Franklin Gothic Demi" panose="020B0502020104020203"/>
          </a:endParaRPr>
        </a:p>
      </dsp:txBody>
      <dsp:txXfrm>
        <a:off x="5734158" y="3071731"/>
        <a:ext cx="2378257" cy="855000"/>
      </dsp:txXfrm>
    </dsp:sp>
    <dsp:sp modelId="{12A17D0F-AE43-4460-8248-4D36528992D5}">
      <dsp:nvSpPr>
        <dsp:cNvPr id="0" name=""/>
        <dsp:cNvSpPr/>
      </dsp:nvSpPr>
      <dsp:spPr>
        <a:xfrm>
          <a:off x="8992370" y="1169125"/>
          <a:ext cx="1450737" cy="1450737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A2B356-6914-41F4-96E4-2110E71C8F10}">
      <dsp:nvSpPr>
        <dsp:cNvPr id="0" name=""/>
        <dsp:cNvSpPr/>
      </dsp:nvSpPr>
      <dsp:spPr>
        <a:xfrm>
          <a:off x="9301544" y="1478298"/>
          <a:ext cx="832390" cy="83239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88B3C0-4223-46D5-A214-4B316620512A}">
      <dsp:nvSpPr>
        <dsp:cNvPr id="0" name=""/>
        <dsp:cNvSpPr/>
      </dsp:nvSpPr>
      <dsp:spPr>
        <a:xfrm>
          <a:off x="8528610" y="3071731"/>
          <a:ext cx="2378257" cy="85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de-AT" sz="1900" b="1" kern="1200" cap="none" dirty="0"/>
            <a:t>AUTOMATISIERUNG, INTEGRATION VON ANWENDUNGEN</a:t>
          </a:r>
          <a:endParaRPr lang="de-DE" sz="1900" kern="1200" cap="none" dirty="0"/>
        </a:p>
      </dsp:txBody>
      <dsp:txXfrm>
        <a:off x="8528610" y="3071731"/>
        <a:ext cx="2378257" cy="8550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945875-17F9-465D-8728-0580F2149B0D}">
      <dsp:nvSpPr>
        <dsp:cNvPr id="0" name=""/>
        <dsp:cNvSpPr/>
      </dsp:nvSpPr>
      <dsp:spPr>
        <a:xfrm>
          <a:off x="0" y="88311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1600" kern="1200" dirty="0"/>
            <a:t>Nachweis der Dateizustellung </a:t>
          </a:r>
          <a:br>
            <a:rPr lang="de-AT" sz="1600" kern="1200" dirty="0"/>
          </a:br>
          <a:r>
            <a:rPr lang="de-AT" sz="1600" kern="1200" dirty="0"/>
            <a:t>(für SLAs)</a:t>
          </a:r>
          <a:endParaRPr lang="de-DE" sz="1600" b="1" i="0" u="none" strike="noStrike" kern="1200" cap="none" baseline="0" noProof="0" dirty="0">
            <a:latin typeface="Franklin Gothic Book"/>
          </a:endParaRPr>
        </a:p>
      </dsp:txBody>
      <dsp:txXfrm>
        <a:off x="0" y="883115"/>
        <a:ext cx="3194058" cy="1916435"/>
      </dsp:txXfrm>
    </dsp:sp>
    <dsp:sp modelId="{4E83C278-8B7A-41D8-BAA0-A95188B9E0A1}">
      <dsp:nvSpPr>
        <dsp:cNvPr id="0" name=""/>
        <dsp:cNvSpPr/>
      </dsp:nvSpPr>
      <dsp:spPr>
        <a:xfrm>
          <a:off x="3513464" y="88311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122858"/>
                <a:satOff val="-2868"/>
                <a:lumOff val="3961"/>
                <a:alphaOff val="0"/>
                <a:tint val="98000"/>
                <a:lumMod val="110000"/>
              </a:schemeClr>
            </a:gs>
            <a:gs pos="84000">
              <a:schemeClr val="accent3">
                <a:hueOff val="122858"/>
                <a:satOff val="-2868"/>
                <a:lumOff val="3961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de-AT" sz="1600" kern="1200" dirty="0"/>
            <a:t>Sicherheits- und Verschlüsselungsfunktionen senken das Risiko für Unterbrechungen des Geschäftsbetriebs</a:t>
          </a:r>
        </a:p>
      </dsp:txBody>
      <dsp:txXfrm>
        <a:off x="3513464" y="883115"/>
        <a:ext cx="3194058" cy="1916435"/>
      </dsp:txXfrm>
    </dsp:sp>
    <dsp:sp modelId="{ABA4BCE1-D373-4915-BA08-6C3B432FF7B1}">
      <dsp:nvSpPr>
        <dsp:cNvPr id="0" name=""/>
        <dsp:cNvSpPr/>
      </dsp:nvSpPr>
      <dsp:spPr>
        <a:xfrm>
          <a:off x="7026928" y="88311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245715"/>
                <a:satOff val="-5736"/>
                <a:lumOff val="7922"/>
                <a:alphaOff val="0"/>
                <a:tint val="98000"/>
                <a:lumMod val="110000"/>
              </a:schemeClr>
            </a:gs>
            <a:gs pos="84000">
              <a:schemeClr val="accent3">
                <a:hueOff val="245715"/>
                <a:satOff val="-5736"/>
                <a:lumOff val="7922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de-AT" sz="1600" kern="1200" dirty="0"/>
            <a:t>Engmaschige Dateikontrolle unterstützt Compliance</a:t>
          </a:r>
        </a:p>
      </dsp:txBody>
      <dsp:txXfrm>
        <a:off x="7026928" y="883115"/>
        <a:ext cx="3194058" cy="1916435"/>
      </dsp:txXfrm>
    </dsp:sp>
    <dsp:sp modelId="{C731F115-1E5B-48D1-A383-95F10CC92785}">
      <dsp:nvSpPr>
        <dsp:cNvPr id="0" name=""/>
        <dsp:cNvSpPr/>
      </dsp:nvSpPr>
      <dsp:spPr>
        <a:xfrm>
          <a:off x="0" y="311895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368573"/>
                <a:satOff val="-8604"/>
                <a:lumOff val="11882"/>
                <a:alphaOff val="0"/>
                <a:tint val="98000"/>
                <a:lumMod val="110000"/>
              </a:schemeClr>
            </a:gs>
            <a:gs pos="84000">
              <a:schemeClr val="accent3">
                <a:hueOff val="368573"/>
                <a:satOff val="-8604"/>
                <a:lumOff val="11882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de-AT" sz="1600" kern="1200" dirty="0"/>
            <a:t>Dateikomprimierung senkt Kosten</a:t>
          </a:r>
        </a:p>
      </dsp:txBody>
      <dsp:txXfrm>
        <a:off x="0" y="3118955"/>
        <a:ext cx="3194058" cy="1916435"/>
      </dsp:txXfrm>
    </dsp:sp>
    <dsp:sp modelId="{94AE3615-F5EF-4DED-AC1B-6C78FFE9420D}">
      <dsp:nvSpPr>
        <dsp:cNvPr id="0" name=""/>
        <dsp:cNvSpPr/>
      </dsp:nvSpPr>
      <dsp:spPr>
        <a:xfrm>
          <a:off x="3513464" y="311895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491431"/>
                <a:satOff val="-11472"/>
                <a:lumOff val="15843"/>
                <a:alphaOff val="0"/>
                <a:tint val="98000"/>
                <a:lumMod val="110000"/>
              </a:schemeClr>
            </a:gs>
            <a:gs pos="84000">
              <a:schemeClr val="accent3">
                <a:hueOff val="491431"/>
                <a:satOff val="-11472"/>
                <a:lumOff val="15843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de-AT" sz="1600" kern="1200" dirty="0"/>
            <a:t>Dateitransfers laufen 25-mal schneller als bei herkömmlichen Methoden</a:t>
          </a:r>
        </a:p>
      </dsp:txBody>
      <dsp:txXfrm>
        <a:off x="3513464" y="3118955"/>
        <a:ext cx="3194058" cy="1916435"/>
      </dsp:txXfrm>
    </dsp:sp>
    <dsp:sp modelId="{7B24547F-B814-45F6-8804-B9EB63293AE1}">
      <dsp:nvSpPr>
        <dsp:cNvPr id="0" name=""/>
        <dsp:cNvSpPr/>
      </dsp:nvSpPr>
      <dsp:spPr>
        <a:xfrm>
          <a:off x="7026928" y="311895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614289"/>
                <a:satOff val="-14340"/>
                <a:lumOff val="19804"/>
                <a:alphaOff val="0"/>
                <a:tint val="98000"/>
                <a:lumMod val="110000"/>
              </a:schemeClr>
            </a:gs>
            <a:gs pos="84000">
              <a:schemeClr val="accent3">
                <a:hueOff val="614289"/>
                <a:satOff val="-14340"/>
                <a:lumOff val="19804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de-AT" sz="1600" kern="1200" dirty="0"/>
            <a:t>Kombination der B2B-Integration, </a:t>
          </a:r>
          <a:r>
            <a:rPr lang="de-AT" sz="1600" kern="1200" dirty="0" err="1"/>
            <a:t>Managed</a:t>
          </a:r>
          <a:r>
            <a:rPr lang="de-AT" sz="1600" kern="1200" dirty="0"/>
            <a:t> File-Transfer und Anwendungsintegration in einer digitalen Plattform</a:t>
          </a:r>
        </a:p>
      </dsp:txBody>
      <dsp:txXfrm>
        <a:off x="7026928" y="3118955"/>
        <a:ext cx="3194058" cy="191643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5326" y="128505"/>
          <a:ext cx="1072846" cy="1072846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22610" y="235785"/>
          <a:ext cx="858277" cy="858277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11997" y="1181429"/>
          <a:ext cx="8714882" cy="3092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Integriert ohne Programmierung vorhandene Anwendungen, beispielsweise SAP® und .NET. Wird zusammen mit dem 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webMethods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 Integration Server eingesetzt. </a:t>
          </a:r>
          <a:endParaRPr lang="de-DE" sz="2800" kern="12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28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2011997" y="1181429"/>
        <a:ext cx="8714882" cy="3092252"/>
      </dsp:txXfrm>
    </dsp:sp>
    <dsp:sp modelId="{EA5713A7-20F7-4982-AEBE-4A0ACDB414EB}">
      <dsp:nvSpPr>
        <dsp:cNvPr id="0" name=""/>
        <dsp:cNvSpPr/>
      </dsp:nvSpPr>
      <dsp:spPr>
        <a:xfrm>
          <a:off x="2101356" y="309178"/>
          <a:ext cx="8253565" cy="639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webMethods Adapters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101356" y="309178"/>
        <a:ext cx="8253565" cy="63929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5326" y="128505"/>
          <a:ext cx="1072846" cy="1072846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22610" y="235785"/>
          <a:ext cx="858277" cy="858277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11997" y="1181429"/>
          <a:ext cx="8714882" cy="3092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Entwicklung prozessgesteuerter situativer Anwendungen und Case-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Managment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-Lösungen mit Low-Code-Funktionalitäten, 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Intefration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 von RPA und KI, die flexibel und schnell auf Markt- und Kundenanforderungen reagieren.</a:t>
          </a:r>
          <a:endParaRPr lang="de-DE" sz="2800" kern="12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28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2011997" y="1181429"/>
        <a:ext cx="8714882" cy="3092252"/>
      </dsp:txXfrm>
    </dsp:sp>
    <dsp:sp modelId="{EA5713A7-20F7-4982-AEBE-4A0ACDB414EB}">
      <dsp:nvSpPr>
        <dsp:cNvPr id="0" name=""/>
        <dsp:cNvSpPr/>
      </dsp:nvSpPr>
      <dsp:spPr>
        <a:xfrm>
          <a:off x="2101356" y="309178"/>
          <a:ext cx="8253565" cy="639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webMethods </a:t>
          </a:r>
          <a:r>
            <a:rPr lang="de-AT" sz="3200" b="1" i="0" u="none" strike="noStrike" kern="1200" cap="none" baseline="0" noProof="0" dirty="0" err="1">
              <a:solidFill>
                <a:srgbClr val="496875"/>
              </a:solidFill>
              <a:latin typeface="Franklin Gothic Book"/>
            </a:rPr>
            <a:t>AgileApps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101356" y="309178"/>
        <a:ext cx="8253565" cy="63929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5326" y="128505"/>
          <a:ext cx="1072846" cy="1072846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22610" y="235785"/>
          <a:ext cx="858277" cy="858277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11997" y="1181429"/>
          <a:ext cx="8714882" cy="3092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>
              <a:solidFill>
                <a:schemeClr val="accent3">
                  <a:lumMod val="50000"/>
                </a:schemeClr>
              </a:solidFill>
              <a:latin typeface="Franklin Gothic Book"/>
            </a:rPr>
            <a:t>Sichere Bereitstellung von APIs an Entwickler, Partner und API-Nutzer für Web-, Mobil- und IoT-Anwendungen. Ermöglicht einfache API-Entwicklung, SLA-Definition, API-Veröffentlichung, Zero Trust Anwendungen. Ermöglicht einfache API-Entwicklung, SLA-Definition, API-Veröffentlichung, Zero Trust Security, erweitertes Traffic Management sowie Monitoring und Analytics über das 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  <a:latin typeface="Franklin Gothic Book"/>
            </a:rPr>
            <a:t>webMethods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  <a:latin typeface="Franklin Gothic Book"/>
            </a:rPr>
            <a:t> API-Portal.</a:t>
          </a:r>
        </a:p>
      </dsp:txBody>
      <dsp:txXfrm>
        <a:off x="2011997" y="1181429"/>
        <a:ext cx="8714882" cy="3092252"/>
      </dsp:txXfrm>
    </dsp:sp>
    <dsp:sp modelId="{EA5713A7-20F7-4982-AEBE-4A0ACDB414EB}">
      <dsp:nvSpPr>
        <dsp:cNvPr id="0" name=""/>
        <dsp:cNvSpPr/>
      </dsp:nvSpPr>
      <dsp:spPr>
        <a:xfrm>
          <a:off x="2101356" y="309178"/>
          <a:ext cx="8253565" cy="639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3200" b="1" i="0" u="none" strike="noStrike" kern="1200" cap="none" baseline="0" noProof="0" dirty="0" err="1">
              <a:solidFill>
                <a:srgbClr val="496875"/>
              </a:solidFill>
              <a:latin typeface="Franklin Gothic Book"/>
            </a:rPr>
            <a:t>webMethods</a:t>
          </a: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 API Gateway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101356" y="309178"/>
        <a:ext cx="8253565" cy="639298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5326" y="128505"/>
          <a:ext cx="1072846" cy="1072846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22610" y="235785"/>
          <a:ext cx="858277" cy="858277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11997" y="1181429"/>
          <a:ext cx="8714882" cy="3092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Bereitstellung von REST- und SOAP-APIs an interne und externe Entwickler mit Self-Service-Management, Analyse des Nutzerverhaltens und Portalnutzung. Über 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webMethods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 API Cloud auch als 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gehosteter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 Service verfügbar – inklusive Lifecycle-Management und Multi-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Tenant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-Unterstützung</a:t>
          </a:r>
          <a:endParaRPr lang="de-DE" sz="2800" kern="12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28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2011997" y="1181429"/>
        <a:ext cx="8714882" cy="3092252"/>
      </dsp:txXfrm>
    </dsp:sp>
    <dsp:sp modelId="{EA5713A7-20F7-4982-AEBE-4A0ACDB414EB}">
      <dsp:nvSpPr>
        <dsp:cNvPr id="0" name=""/>
        <dsp:cNvSpPr/>
      </dsp:nvSpPr>
      <dsp:spPr>
        <a:xfrm>
          <a:off x="2101356" y="309178"/>
          <a:ext cx="8253565" cy="639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webMethods API Portal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101356" y="309178"/>
        <a:ext cx="8253565" cy="639298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5326" y="128505"/>
          <a:ext cx="1072846" cy="1072846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22610" y="235785"/>
          <a:ext cx="858277" cy="858277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11997" y="1181429"/>
          <a:ext cx="8714882" cy="3092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Transformiert bildschirmgestützte Programme in moderne, 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responisve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 Web-Oberflächen ohne Änderung des bestehenden Codes – mit erweiterter API-Integration und Cloud-Unterstützung.</a:t>
          </a:r>
          <a:endParaRPr lang="de-DE" sz="2800" kern="12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2800" kern="1200" dirty="0">
            <a:solidFill>
              <a:schemeClr val="accent3">
                <a:lumMod val="50000"/>
              </a:schemeClr>
            </a:solidFill>
          </a:endParaRPr>
        </a:p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28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2011997" y="1181429"/>
        <a:ext cx="8714882" cy="3092252"/>
      </dsp:txXfrm>
    </dsp:sp>
    <dsp:sp modelId="{EA5713A7-20F7-4982-AEBE-4A0ACDB414EB}">
      <dsp:nvSpPr>
        <dsp:cNvPr id="0" name=""/>
        <dsp:cNvSpPr/>
      </dsp:nvSpPr>
      <dsp:spPr>
        <a:xfrm>
          <a:off x="2101356" y="309178"/>
          <a:ext cx="8253565" cy="639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webMethods </a:t>
          </a:r>
          <a:r>
            <a:rPr lang="de-AT" sz="3200" b="1" i="0" u="none" strike="noStrike" kern="1200" cap="none" baseline="0" noProof="0" dirty="0" err="1">
              <a:solidFill>
                <a:srgbClr val="496875"/>
              </a:solidFill>
              <a:latin typeface="Franklin Gothic Book"/>
            </a:rPr>
            <a:t>ApplinX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101356" y="309178"/>
        <a:ext cx="8253565" cy="639298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5326" y="128505"/>
          <a:ext cx="1072846" cy="1072846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22610" y="235785"/>
          <a:ext cx="858277" cy="858277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11997" y="1181429"/>
          <a:ext cx="8714882" cy="3092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Entwicklung, Ausführung und Echtzeit-Überwachung von Prozessautomatisierungs- und Workflow-Management-Lösungen mit Low-Code-Design, Event-Driven Architecture, KI-gestützter Automatisierung und Integration von RPA. Zusätzliche Tools für Überwachung, Ereignismanagement und Regelverwaltung sind verfügbar.</a:t>
          </a:r>
        </a:p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28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2011997" y="1181429"/>
        <a:ext cx="8714882" cy="3092252"/>
      </dsp:txXfrm>
    </dsp:sp>
    <dsp:sp modelId="{EA5713A7-20F7-4982-AEBE-4A0ACDB414EB}">
      <dsp:nvSpPr>
        <dsp:cNvPr id="0" name=""/>
        <dsp:cNvSpPr/>
      </dsp:nvSpPr>
      <dsp:spPr>
        <a:xfrm>
          <a:off x="2101356" y="309178"/>
          <a:ext cx="8253565" cy="639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webMethods Business Process </a:t>
          </a:r>
          <a:br>
            <a:rPr lang="en-US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</a:br>
          <a:r>
            <a:rPr lang="en-US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Management Suite (BPMS)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101356" y="309178"/>
        <a:ext cx="8253565" cy="639298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945875-17F9-465D-8728-0580F2149B0D}">
      <dsp:nvSpPr>
        <dsp:cNvPr id="0" name=""/>
        <dsp:cNvSpPr/>
      </dsp:nvSpPr>
      <dsp:spPr>
        <a:xfrm>
          <a:off x="900666" y="495"/>
          <a:ext cx="3383479" cy="203008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1600" b="0" kern="1200" dirty="0"/>
            <a:t>Implementieren Sie schnell prozessgesteuerte Lösungen mit Ihrer aktuellen IT-Landschaft</a:t>
          </a:r>
          <a:endParaRPr lang="de-DE" sz="1600" b="0" i="0" u="none" strike="noStrike" kern="1200" cap="none" baseline="0" noProof="0" dirty="0">
            <a:latin typeface="Franklin Gothic Book"/>
          </a:endParaRPr>
        </a:p>
      </dsp:txBody>
      <dsp:txXfrm>
        <a:off x="900666" y="495"/>
        <a:ext cx="3383479" cy="2030087"/>
      </dsp:txXfrm>
    </dsp:sp>
    <dsp:sp modelId="{B8D1A9C2-AF45-4DA8-B86B-759B3B0F2230}">
      <dsp:nvSpPr>
        <dsp:cNvPr id="0" name=""/>
        <dsp:cNvSpPr/>
      </dsp:nvSpPr>
      <dsp:spPr>
        <a:xfrm>
          <a:off x="4622493" y="495"/>
          <a:ext cx="3383479" cy="2030087"/>
        </a:xfrm>
        <a:prstGeom prst="rect">
          <a:avLst/>
        </a:prstGeom>
        <a:gradFill rotWithShape="0">
          <a:gsLst>
            <a:gs pos="0">
              <a:schemeClr val="accent3">
                <a:hueOff val="204763"/>
                <a:satOff val="-4780"/>
                <a:lumOff val="6601"/>
                <a:alphaOff val="0"/>
                <a:tint val="98000"/>
                <a:lumMod val="110000"/>
              </a:schemeClr>
            </a:gs>
            <a:gs pos="84000">
              <a:schemeClr val="accent3">
                <a:hueOff val="204763"/>
                <a:satOff val="-4780"/>
                <a:lumOff val="6601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de-AT" sz="1600" b="0" kern="1200" dirty="0"/>
            <a:t>Steigern Sie die Effizienz, indem Sie Personen, Systeme und Daten orchestrieren</a:t>
          </a:r>
        </a:p>
      </dsp:txBody>
      <dsp:txXfrm>
        <a:off x="4622493" y="495"/>
        <a:ext cx="3383479" cy="2030087"/>
      </dsp:txXfrm>
    </dsp:sp>
    <dsp:sp modelId="{2772D5F4-C859-4BCC-90B4-8C37E3A4BFBE}">
      <dsp:nvSpPr>
        <dsp:cNvPr id="0" name=""/>
        <dsp:cNvSpPr/>
      </dsp:nvSpPr>
      <dsp:spPr>
        <a:xfrm>
          <a:off x="900666" y="2368930"/>
          <a:ext cx="3383479" cy="2030087"/>
        </a:xfrm>
        <a:prstGeom prst="rect">
          <a:avLst/>
        </a:prstGeom>
        <a:gradFill rotWithShape="0">
          <a:gsLst>
            <a:gs pos="0">
              <a:schemeClr val="accent3">
                <a:hueOff val="409526"/>
                <a:satOff val="-9560"/>
                <a:lumOff val="13203"/>
                <a:alphaOff val="0"/>
                <a:tint val="98000"/>
                <a:lumMod val="110000"/>
              </a:schemeClr>
            </a:gs>
            <a:gs pos="84000">
              <a:schemeClr val="accent3">
                <a:hueOff val="409526"/>
                <a:satOff val="-9560"/>
                <a:lumOff val="13203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de-AT" sz="1600" b="0" u="none" kern="1200" dirty="0"/>
            <a:t>Treffen Sie SLAs und verwalten Sie Ausnahmen mithilfe von </a:t>
          </a:r>
          <a:br>
            <a:rPr lang="de-AT" sz="1600" b="0" u="none" kern="1200" dirty="0"/>
          </a:br>
          <a:r>
            <a:rPr lang="de-AT" sz="1600" b="0" u="none" kern="1200" dirty="0"/>
            <a:t>Echtzeitanalysen</a:t>
          </a:r>
        </a:p>
      </dsp:txBody>
      <dsp:txXfrm>
        <a:off x="900666" y="2368930"/>
        <a:ext cx="3383479" cy="2030087"/>
      </dsp:txXfrm>
    </dsp:sp>
    <dsp:sp modelId="{B784A113-4B7D-481E-9276-9E1DC504D77F}">
      <dsp:nvSpPr>
        <dsp:cNvPr id="0" name=""/>
        <dsp:cNvSpPr/>
      </dsp:nvSpPr>
      <dsp:spPr>
        <a:xfrm>
          <a:off x="4622493" y="2368930"/>
          <a:ext cx="3383479" cy="2030087"/>
        </a:xfrm>
        <a:prstGeom prst="rect">
          <a:avLst/>
        </a:prstGeom>
        <a:gradFill rotWithShape="0">
          <a:gsLst>
            <a:gs pos="0">
              <a:schemeClr val="accent3">
                <a:hueOff val="614289"/>
                <a:satOff val="-14340"/>
                <a:lumOff val="19804"/>
                <a:alphaOff val="0"/>
                <a:tint val="98000"/>
                <a:lumMod val="110000"/>
              </a:schemeClr>
            </a:gs>
            <a:gs pos="84000">
              <a:schemeClr val="accent3">
                <a:hueOff val="614289"/>
                <a:satOff val="-14340"/>
                <a:lumOff val="19804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de-AT" sz="1600" b="0" kern="1200" dirty="0"/>
            <a:t>Engagieren Sie sich kanalübergreifend mit Benutzern</a:t>
          </a:r>
        </a:p>
      </dsp:txBody>
      <dsp:txXfrm>
        <a:off x="4622493" y="2368930"/>
        <a:ext cx="3383479" cy="2030087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5326" y="128505"/>
          <a:ext cx="1072846" cy="1072846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22610" y="235785"/>
          <a:ext cx="858277" cy="858277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11997" y="1181429"/>
          <a:ext cx="8714882" cy="3092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Bietet eine Hochgeschwindigkeits-Nachrichteninfrastruktur, arbeitet nahtlos mit dem 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webMethods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 Integration Server zusammen und garantiert sichere, skalierbare und zuverlässige Nachrichtenweiterleitung – auch in Multi-Cloud- und Event-Driven-Architekturen. </a:t>
          </a:r>
          <a:endParaRPr lang="de-DE" sz="2800" kern="12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2800" kern="1200" dirty="0">
            <a:solidFill>
              <a:schemeClr val="accent3">
                <a:lumMod val="50000"/>
              </a:schemeClr>
            </a:solidFill>
          </a:endParaRPr>
        </a:p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28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2011997" y="1181429"/>
        <a:ext cx="8714882" cy="3092252"/>
      </dsp:txXfrm>
    </dsp:sp>
    <dsp:sp modelId="{EA5713A7-20F7-4982-AEBE-4A0ACDB414EB}">
      <dsp:nvSpPr>
        <dsp:cNvPr id="0" name=""/>
        <dsp:cNvSpPr/>
      </dsp:nvSpPr>
      <dsp:spPr>
        <a:xfrm>
          <a:off x="2101356" y="309178"/>
          <a:ext cx="8253565" cy="639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webMethods Broker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101356" y="309178"/>
        <a:ext cx="8253565" cy="639298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945875-17F9-465D-8728-0580F2149B0D}">
      <dsp:nvSpPr>
        <dsp:cNvPr id="0" name=""/>
        <dsp:cNvSpPr/>
      </dsp:nvSpPr>
      <dsp:spPr>
        <a:xfrm>
          <a:off x="0" y="88311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1600" b="0" kern="1200" dirty="0"/>
            <a:t>Integration cloudbasierter Apps und Integration von On-</a:t>
          </a:r>
          <a:r>
            <a:rPr lang="de-AT" sz="1600" b="0" kern="1200" dirty="0" err="1"/>
            <a:t>Premise</a:t>
          </a:r>
          <a:r>
            <a:rPr lang="de-AT" sz="1600" b="0" kern="1200" dirty="0"/>
            <a:t>-Systemen ohne Programmierung</a:t>
          </a:r>
          <a:endParaRPr lang="de-DE" sz="1600" b="1" i="0" u="none" strike="noStrike" kern="1200" cap="none" baseline="0" noProof="0" dirty="0">
            <a:latin typeface="Franklin Gothic Book"/>
          </a:endParaRPr>
        </a:p>
      </dsp:txBody>
      <dsp:txXfrm>
        <a:off x="0" y="883115"/>
        <a:ext cx="3194058" cy="1916435"/>
      </dsp:txXfrm>
    </dsp:sp>
    <dsp:sp modelId="{5A2DC70B-AEF8-46DF-A573-5BF090634A4A}">
      <dsp:nvSpPr>
        <dsp:cNvPr id="0" name=""/>
        <dsp:cNvSpPr/>
      </dsp:nvSpPr>
      <dsp:spPr>
        <a:xfrm>
          <a:off x="3513464" y="88311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153572"/>
                <a:satOff val="-3585"/>
                <a:lumOff val="4951"/>
                <a:alphaOff val="0"/>
                <a:tint val="98000"/>
                <a:lumMod val="110000"/>
              </a:schemeClr>
            </a:gs>
            <a:gs pos="84000">
              <a:schemeClr val="accent3">
                <a:hueOff val="153572"/>
                <a:satOff val="-3585"/>
                <a:lumOff val="4951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de-AT" sz="1600" b="0" kern="1200" dirty="0"/>
            <a:t>Nur ein </a:t>
          </a:r>
          <a:r>
            <a:rPr lang="de-AT" sz="1600" b="0" kern="1200" dirty="0" err="1"/>
            <a:t>Toolset</a:t>
          </a:r>
          <a:r>
            <a:rPr lang="de-AT" sz="1600" b="0" kern="1200" dirty="0"/>
            <a:t> für On-</a:t>
          </a:r>
          <a:r>
            <a:rPr lang="de-AT" sz="1600" b="0" kern="1200" dirty="0" err="1"/>
            <a:t>Premise</a:t>
          </a:r>
          <a:r>
            <a:rPr lang="de-AT" sz="1600" b="0" kern="1200" dirty="0"/>
            <a:t>- und Cloud-Integrationen</a:t>
          </a:r>
        </a:p>
      </dsp:txBody>
      <dsp:txXfrm>
        <a:off x="3513464" y="883115"/>
        <a:ext cx="3194058" cy="1916435"/>
      </dsp:txXfrm>
    </dsp:sp>
    <dsp:sp modelId="{291FCF21-A1BD-4265-8CCF-A6A9D480DAFC}">
      <dsp:nvSpPr>
        <dsp:cNvPr id="0" name=""/>
        <dsp:cNvSpPr/>
      </dsp:nvSpPr>
      <dsp:spPr>
        <a:xfrm>
          <a:off x="7026928" y="88311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307144"/>
                <a:satOff val="-7170"/>
                <a:lumOff val="9902"/>
                <a:alphaOff val="0"/>
                <a:tint val="98000"/>
                <a:lumMod val="110000"/>
              </a:schemeClr>
            </a:gs>
            <a:gs pos="84000">
              <a:schemeClr val="accent3">
                <a:hueOff val="307144"/>
                <a:satOff val="-7170"/>
                <a:lumOff val="9902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de-AT" sz="1600" b="0" kern="1200" dirty="0"/>
            <a:t>Microservices-Architektur ermöglicht schnelle Bereitstellung und Skalierung neuer Integrationen</a:t>
          </a:r>
        </a:p>
      </dsp:txBody>
      <dsp:txXfrm>
        <a:off x="7026928" y="883115"/>
        <a:ext cx="3194058" cy="1916435"/>
      </dsp:txXfrm>
    </dsp:sp>
    <dsp:sp modelId="{920A6AA4-2C81-492C-9F26-ADC600E7E866}">
      <dsp:nvSpPr>
        <dsp:cNvPr id="0" name=""/>
        <dsp:cNvSpPr/>
      </dsp:nvSpPr>
      <dsp:spPr>
        <a:xfrm>
          <a:off x="1756732" y="311895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460716"/>
                <a:satOff val="-10755"/>
                <a:lumOff val="14853"/>
                <a:alphaOff val="0"/>
                <a:tint val="98000"/>
                <a:lumMod val="110000"/>
              </a:schemeClr>
            </a:gs>
            <a:gs pos="84000">
              <a:schemeClr val="accent3">
                <a:hueOff val="460716"/>
                <a:satOff val="-10755"/>
                <a:lumOff val="14853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de-AT" sz="1600" b="0" kern="1200" dirty="0"/>
            <a:t>Services- und messaging-style </a:t>
          </a:r>
          <a:r>
            <a:rPr lang="de-AT" sz="1600" b="0" kern="1200" dirty="0" err="1"/>
            <a:t>integrations</a:t>
          </a:r>
          <a:endParaRPr lang="de-AT" sz="1600" b="0" kern="1200" dirty="0"/>
        </a:p>
      </dsp:txBody>
      <dsp:txXfrm>
        <a:off x="1756732" y="3118955"/>
        <a:ext cx="3194058" cy="1916435"/>
      </dsp:txXfrm>
    </dsp:sp>
    <dsp:sp modelId="{0C02D939-BE74-4AD1-9F10-0AB40BED400E}">
      <dsp:nvSpPr>
        <dsp:cNvPr id="0" name=""/>
        <dsp:cNvSpPr/>
      </dsp:nvSpPr>
      <dsp:spPr>
        <a:xfrm>
          <a:off x="5270196" y="311895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614289"/>
                <a:satOff val="-14340"/>
                <a:lumOff val="19804"/>
                <a:alphaOff val="0"/>
                <a:tint val="98000"/>
                <a:lumMod val="110000"/>
              </a:schemeClr>
            </a:gs>
            <a:gs pos="84000">
              <a:schemeClr val="accent3">
                <a:hueOff val="614289"/>
                <a:satOff val="-14340"/>
                <a:lumOff val="19804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de-AT" sz="1600" b="0" kern="1200" dirty="0"/>
            <a:t>Bereitstellung von </a:t>
          </a:r>
          <a:r>
            <a:rPr lang="de-AT" sz="1600" b="0" kern="1200" dirty="0" err="1"/>
            <a:t>Managed</a:t>
          </a:r>
          <a:r>
            <a:rPr lang="de-AT" sz="1600" b="0" kern="1200" dirty="0"/>
            <a:t> Services für Ihre Integrations-anforderungen</a:t>
          </a:r>
        </a:p>
      </dsp:txBody>
      <dsp:txXfrm>
        <a:off x="5270196" y="3118955"/>
        <a:ext cx="3194058" cy="19164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5326" y="128505"/>
          <a:ext cx="1072846" cy="1072846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22610" y="235785"/>
          <a:ext cx="858277" cy="858277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11997" y="1181429"/>
          <a:ext cx="8714882" cy="3092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Ein Registry und Repository, das die Wiederverwendung von Komponenten ermöglicht und die Entwicklung neuer Geschäftsprozesse- und –Services steuert und zu beschleunigt. In bestehenden Systemen 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weitherhin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 im Einsatz, wird jedoch zunehmend durch moderne Lösungen wie 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webMethods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 API Gateway, 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Develpower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 Portal und 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Alfabet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 ersetzt. Einsatzbereich sind u.a. Enterprise-Architecture-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Managment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, API-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Managment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 (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legacy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) und SOA-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Governance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. </a:t>
          </a:r>
          <a:endParaRPr lang="de-DE" sz="2800" kern="12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sp:txBody>
      <dsp:txXfrm>
        <a:off x="2011997" y="1181429"/>
        <a:ext cx="8714882" cy="3092252"/>
      </dsp:txXfrm>
    </dsp:sp>
    <dsp:sp modelId="{EA5713A7-20F7-4982-AEBE-4A0ACDB414EB}">
      <dsp:nvSpPr>
        <dsp:cNvPr id="0" name=""/>
        <dsp:cNvSpPr/>
      </dsp:nvSpPr>
      <dsp:spPr>
        <a:xfrm>
          <a:off x="2101356" y="309178"/>
          <a:ext cx="8253565" cy="639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CentraSite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101356" y="309178"/>
        <a:ext cx="8253565" cy="639298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5326" y="128505"/>
          <a:ext cx="1072846" cy="1072846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22610" y="235785"/>
          <a:ext cx="858277" cy="858277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11997" y="1181429"/>
          <a:ext cx="8714882" cy="3092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Ermöglicht als Zusatz-Tool für 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webMethods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 BPMS die Definition, Änderung und Echtzeit-Ausführung von Prozessregeln – mit Unterstützung für DMN, Low-Code-Anpassung und 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Regelversionierung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.</a:t>
          </a:r>
          <a:endParaRPr lang="de-DE" sz="2800" kern="12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2800" kern="1200" dirty="0">
            <a:solidFill>
              <a:schemeClr val="accent3">
                <a:lumMod val="50000"/>
              </a:schemeClr>
            </a:solidFill>
          </a:endParaRPr>
        </a:p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28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2011997" y="1181429"/>
        <a:ext cx="8714882" cy="3092252"/>
      </dsp:txXfrm>
    </dsp:sp>
    <dsp:sp modelId="{EA5713A7-20F7-4982-AEBE-4A0ACDB414EB}">
      <dsp:nvSpPr>
        <dsp:cNvPr id="0" name=""/>
        <dsp:cNvSpPr/>
      </dsp:nvSpPr>
      <dsp:spPr>
        <a:xfrm>
          <a:off x="2101356" y="309178"/>
          <a:ext cx="8253565" cy="639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webMethods Business Rules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101356" y="309178"/>
        <a:ext cx="8253565" cy="639298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5326" y="128505"/>
          <a:ext cx="1072846" cy="1072846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22610" y="235785"/>
          <a:ext cx="858277" cy="858277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11997" y="1181429"/>
          <a:ext cx="8714882" cy="3092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Integration von SaaS-Anwendungen wie Salesforce® mit weiteren SaaS- und lokalen Anwendungen. Bietet umfassende Steuerungs-, Überwachungs- und API-Management-Funktionen – jetzt mit erweiterten 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Connectors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 und Cloud-nativer Architektur</a:t>
          </a:r>
          <a:endParaRPr lang="de-DE" sz="2800" kern="12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sp:txBody>
      <dsp:txXfrm>
        <a:off x="2011997" y="1181429"/>
        <a:ext cx="8714882" cy="3092252"/>
      </dsp:txXfrm>
    </dsp:sp>
    <dsp:sp modelId="{EA5713A7-20F7-4982-AEBE-4A0ACDB414EB}">
      <dsp:nvSpPr>
        <dsp:cNvPr id="0" name=""/>
        <dsp:cNvSpPr/>
      </dsp:nvSpPr>
      <dsp:spPr>
        <a:xfrm>
          <a:off x="2101356" y="309178"/>
          <a:ext cx="8253565" cy="639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webMethods </a:t>
          </a:r>
          <a:r>
            <a:rPr lang="de-AT" sz="3200" b="1" i="0" u="none" strike="noStrike" kern="1200" cap="none" baseline="0" noProof="0" dirty="0" err="1">
              <a:solidFill>
                <a:srgbClr val="496875"/>
              </a:solidFill>
              <a:latin typeface="Franklin Gothic Book"/>
            </a:rPr>
            <a:t>CloudStreams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101356" y="309178"/>
        <a:ext cx="8253565" cy="639298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5326" y="128505"/>
          <a:ext cx="1072846" cy="1072846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22610" y="235785"/>
          <a:ext cx="858277" cy="858277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11997" y="1181429"/>
          <a:ext cx="8714882" cy="3092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Stellt eine lokale 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webMethods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-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Runtime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-Umgebung zur Verfügung, integriert Designer- mit VCS-Systemen (z.B.  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Git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) und vereinfacht die Entwicklung, das Debugging und die Testautomatisierung von 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webMethods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-Projekten – auch in containerisierten Umgebungen.</a:t>
          </a:r>
          <a:endParaRPr lang="de-DE" sz="2800" kern="12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sp:txBody>
      <dsp:txXfrm>
        <a:off x="2011997" y="1181429"/>
        <a:ext cx="8714882" cy="3092252"/>
      </dsp:txXfrm>
    </dsp:sp>
    <dsp:sp modelId="{EA5713A7-20F7-4982-AEBE-4A0ACDB414EB}">
      <dsp:nvSpPr>
        <dsp:cNvPr id="0" name=""/>
        <dsp:cNvSpPr/>
      </dsp:nvSpPr>
      <dsp:spPr>
        <a:xfrm>
          <a:off x="2101356" y="309178"/>
          <a:ext cx="8253565" cy="639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webMethods Designer Workstation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101356" y="309178"/>
        <a:ext cx="8253565" cy="639298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5326" y="128505"/>
          <a:ext cx="1072846" cy="1072846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22610" y="235785"/>
          <a:ext cx="858277" cy="858277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11997" y="1181429"/>
          <a:ext cx="8714882" cy="3092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Unterstützt kontinuierliche Integration und automatisierte Tests im Rahmen moderner DevOps-Prozesse. Lokale Code-Programmierung und –Änderung auf Desktop oder Laptop – auch ohne Verbindung zu einem zentralen Server – mit Integration in moderne CI/CD-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Toolchains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 und Containerumgebungen.</a:t>
          </a:r>
          <a:endParaRPr lang="de-DE" sz="2800" kern="12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sp:txBody>
      <dsp:txXfrm>
        <a:off x="2011997" y="1181429"/>
        <a:ext cx="8714882" cy="3092252"/>
      </dsp:txXfrm>
    </dsp:sp>
    <dsp:sp modelId="{EA5713A7-20F7-4982-AEBE-4A0ACDB414EB}">
      <dsp:nvSpPr>
        <dsp:cNvPr id="0" name=""/>
        <dsp:cNvSpPr/>
      </dsp:nvSpPr>
      <dsp:spPr>
        <a:xfrm>
          <a:off x="2101356" y="309178"/>
          <a:ext cx="8253565" cy="639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webMethods </a:t>
          </a:r>
          <a:r>
            <a:rPr lang="de-AT" sz="3200" b="1" i="0" u="none" strike="noStrike" kern="1200" cap="none" baseline="0" noProof="0" dirty="0" err="1">
              <a:solidFill>
                <a:srgbClr val="496875"/>
              </a:solidFill>
              <a:latin typeface="Franklin Gothic Book"/>
            </a:rPr>
            <a:t>DevOps</a:t>
          </a: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 Edition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101356" y="309178"/>
        <a:ext cx="8253565" cy="639298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5326" y="128505"/>
          <a:ext cx="1072846" cy="1072846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22610" y="235785"/>
          <a:ext cx="858277" cy="858277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11997" y="1181429"/>
          <a:ext cx="8714882" cy="3092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Steuert und sichert die Verknüpfung mobiler Anwendungen, externer APIs und interner Ressourcen – mit erweiterten Sicherheitsfunktionen, Zero-Trust-Prinzipien und Schutzmechanismen für hybride Umgebungen. Ermöglicht die schnelle und sichere Entwicklung professioneller mobiler Anwendungen.</a:t>
          </a:r>
          <a:endParaRPr lang="de-DE" sz="2800" kern="12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sp:txBody>
      <dsp:txXfrm>
        <a:off x="2011997" y="1181429"/>
        <a:ext cx="8714882" cy="3092252"/>
      </dsp:txXfrm>
    </dsp:sp>
    <dsp:sp modelId="{EA5713A7-20F7-4982-AEBE-4A0ACDB414EB}">
      <dsp:nvSpPr>
        <dsp:cNvPr id="0" name=""/>
        <dsp:cNvSpPr/>
      </dsp:nvSpPr>
      <dsp:spPr>
        <a:xfrm>
          <a:off x="2101356" y="309178"/>
          <a:ext cx="8253565" cy="639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webMethods Enterprise Gateway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101356" y="309178"/>
        <a:ext cx="8253565" cy="639298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5326" y="128505"/>
          <a:ext cx="1072846" cy="1072846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22610" y="235785"/>
          <a:ext cx="858277" cy="858277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11997" y="1181429"/>
          <a:ext cx="8714882" cy="3092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Transformiert vorhandene Anwendungsfunktionen – etwa aus COBOL oder Natural – über bidirektionales Service-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Wrapping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 in moderne, sichere Geschäftsservices. Unterstützt REST, Containerisierung und API- Integration für die schnittweise Modernisierung bestehender Systeme.</a:t>
          </a:r>
          <a:endParaRPr lang="de-DE" sz="2800" kern="12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sp:txBody>
      <dsp:txXfrm>
        <a:off x="2011997" y="1181429"/>
        <a:ext cx="8714882" cy="3092252"/>
      </dsp:txXfrm>
    </dsp:sp>
    <dsp:sp modelId="{EA5713A7-20F7-4982-AEBE-4A0ACDB414EB}">
      <dsp:nvSpPr>
        <dsp:cNvPr id="0" name=""/>
        <dsp:cNvSpPr/>
      </dsp:nvSpPr>
      <dsp:spPr>
        <a:xfrm>
          <a:off x="2101356" y="309178"/>
          <a:ext cx="8253565" cy="639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webMethods </a:t>
          </a:r>
          <a:r>
            <a:rPr lang="de-AT" sz="3200" b="1" i="0" u="none" strike="noStrike" kern="1200" cap="none" baseline="0" noProof="0" dirty="0" err="1">
              <a:solidFill>
                <a:srgbClr val="496875"/>
              </a:solidFill>
              <a:latin typeface="Franklin Gothic Book"/>
            </a:rPr>
            <a:t>EntireX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101356" y="309178"/>
        <a:ext cx="8253565" cy="639298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5326" y="128505"/>
          <a:ext cx="1072846" cy="1072846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22610" y="235785"/>
          <a:ext cx="858277" cy="858277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11997" y="1181429"/>
          <a:ext cx="8714882" cy="3092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Das Zusatz-Tool für 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webMethods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 Trading Networks ermöglicht die schnelle und unkomplizierte Einführung aktueller B2B-Branchenstandards wie EDIFACT, X12 oder 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RosettaNet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 – mit automatisierten Updates, Vorlagen und Integration in hybride Integrationsarchitekturen.</a:t>
          </a:r>
          <a:endParaRPr lang="de-DE" sz="2800" kern="12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sp:txBody>
      <dsp:txXfrm>
        <a:off x="2011997" y="1181429"/>
        <a:ext cx="8714882" cy="3092252"/>
      </dsp:txXfrm>
    </dsp:sp>
    <dsp:sp modelId="{EA5713A7-20F7-4982-AEBE-4A0ACDB414EB}">
      <dsp:nvSpPr>
        <dsp:cNvPr id="0" name=""/>
        <dsp:cNvSpPr/>
      </dsp:nvSpPr>
      <dsp:spPr>
        <a:xfrm>
          <a:off x="2101356" y="309178"/>
          <a:ext cx="8253565" cy="639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webMethods </a:t>
          </a:r>
          <a:r>
            <a:rPr lang="de-AT" sz="3200" b="1" i="0" u="none" strike="noStrike" kern="1200" cap="none" baseline="0" noProof="0" dirty="0" err="1">
              <a:solidFill>
                <a:srgbClr val="496875"/>
              </a:solidFill>
              <a:latin typeface="Franklin Gothic Book"/>
            </a:rPr>
            <a:t>eStandards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101356" y="309178"/>
        <a:ext cx="8253565" cy="639298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5326" y="128505"/>
          <a:ext cx="1072846" cy="1072846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22610" y="235785"/>
          <a:ext cx="858277" cy="858277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11997" y="1181429"/>
          <a:ext cx="8714882" cy="3092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Funktionalitäten zur Echtzeit-Transparenz von Service-Transaktionen wurden in 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webMethods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 API-Gateway und 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webMethods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 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Optimize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 integriert. Diese unterstützen heute SOA-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Governance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, API-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Managment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 und Monitoring über moderne Dashboards und automatisierte Analysefunktionen.</a:t>
          </a:r>
          <a:endParaRPr lang="de-DE" sz="2800" kern="12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sp:txBody>
      <dsp:txXfrm>
        <a:off x="2011997" y="1181429"/>
        <a:ext cx="8714882" cy="3092252"/>
      </dsp:txXfrm>
    </dsp:sp>
    <dsp:sp modelId="{EA5713A7-20F7-4982-AEBE-4A0ACDB414EB}">
      <dsp:nvSpPr>
        <dsp:cNvPr id="0" name=""/>
        <dsp:cNvSpPr/>
      </dsp:nvSpPr>
      <dsp:spPr>
        <a:xfrm>
          <a:off x="2101356" y="309178"/>
          <a:ext cx="8253565" cy="639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webMethods Insight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101356" y="309178"/>
        <a:ext cx="8253565" cy="639298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5326" y="128505"/>
          <a:ext cx="1072846" cy="1072846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22610" y="235785"/>
          <a:ext cx="858277" cy="858277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11997" y="1181429"/>
          <a:ext cx="8714882" cy="3092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Eine moderne Integration 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Platform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-as-a-Service (iPaaS), die Fachabteilung mit Low-Code-Tools unterstützt. Sie ermöglicht die einfache Integration isolierter Systeme – sowohl cloudbasierter Anwendungen (öffentlich/private) als auch On-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Premesises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-Lösungen – ohne Abhängigkeit von der IT.</a:t>
          </a:r>
          <a:endParaRPr lang="de-DE" sz="2800" kern="12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sp:txBody>
      <dsp:txXfrm>
        <a:off x="2011997" y="1181429"/>
        <a:ext cx="8714882" cy="3092252"/>
      </dsp:txXfrm>
    </dsp:sp>
    <dsp:sp modelId="{EA5713A7-20F7-4982-AEBE-4A0ACDB414EB}">
      <dsp:nvSpPr>
        <dsp:cNvPr id="0" name=""/>
        <dsp:cNvSpPr/>
      </dsp:nvSpPr>
      <dsp:spPr>
        <a:xfrm>
          <a:off x="2101356" y="309178"/>
          <a:ext cx="8253565" cy="639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webMethods.io Integration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101356" y="309178"/>
        <a:ext cx="8253565" cy="639298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5326" y="128505"/>
          <a:ext cx="1072846" cy="1072846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22610" y="235785"/>
          <a:ext cx="858277" cy="858277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11997" y="1181429"/>
          <a:ext cx="8714882" cy="3092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2800" kern="1200" dirty="0">
              <a:solidFill>
                <a:schemeClr val="accent3">
                  <a:lumMod val="50000"/>
                </a:schemeClr>
              </a:solidFill>
            </a:rPr>
            <a:t>Ein standardbasierter Enterprise Service Bus für die Integration verschiedenster Technologien – darunter ERP-Systeme, Datenbanken, Mainframes, Legacy-Anwendungen, SaaS-Plattformen, Web-Services, JMS und moderne APIs. Unterstützt Cloud-native </a:t>
          </a:r>
          <a:r>
            <a:rPr lang="de-AT" sz="2800" kern="1200" dirty="0" err="1">
              <a:solidFill>
                <a:schemeClr val="accent3">
                  <a:lumMod val="50000"/>
                </a:schemeClr>
              </a:solidFill>
            </a:rPr>
            <a:t>Deployments</a:t>
          </a:r>
          <a:r>
            <a:rPr lang="de-AT" sz="2800" kern="1200" dirty="0">
              <a:solidFill>
                <a:schemeClr val="accent3">
                  <a:lumMod val="50000"/>
                </a:schemeClr>
              </a:solidFill>
            </a:rPr>
            <a:t>, gRPC und Event-Handling. Kombinierbar mit </a:t>
          </a:r>
          <a:r>
            <a:rPr lang="de-AT" sz="2800" kern="1200" dirty="0" err="1">
              <a:solidFill>
                <a:schemeClr val="accent3">
                  <a:lumMod val="50000"/>
                </a:schemeClr>
              </a:solidFill>
            </a:rPr>
            <a:t>webMethods</a:t>
          </a:r>
          <a:r>
            <a:rPr lang="de-AT" sz="2800" kern="1200" dirty="0">
              <a:solidFill>
                <a:schemeClr val="accent3">
                  <a:lumMod val="50000"/>
                </a:schemeClr>
              </a:solidFill>
            </a:rPr>
            <a:t> BPMS und Trading Networks.</a:t>
          </a:r>
          <a:endParaRPr lang="de-DE" sz="2800" kern="12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28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2011997" y="1181429"/>
        <a:ext cx="8714882" cy="3092252"/>
      </dsp:txXfrm>
    </dsp:sp>
    <dsp:sp modelId="{EA5713A7-20F7-4982-AEBE-4A0ACDB414EB}">
      <dsp:nvSpPr>
        <dsp:cNvPr id="0" name=""/>
        <dsp:cNvSpPr/>
      </dsp:nvSpPr>
      <dsp:spPr>
        <a:xfrm>
          <a:off x="2101356" y="309178"/>
          <a:ext cx="8253565" cy="639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webMethods Integration Server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101356" y="309178"/>
        <a:ext cx="8253565" cy="6392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5326" y="128505"/>
          <a:ext cx="1072846" cy="1072846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22610" y="235785"/>
          <a:ext cx="858277" cy="858277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11997" y="1181429"/>
          <a:ext cx="8714882" cy="3092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Ehemals ein Self-Service-Visualisierungs- und Analysewerkzeug, das Daten aus unterschiedlichen Anwendungen kombinierte, um Dashboards zu 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erstelln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, die auf jedem Gerät angezeigt werden konnten. Die Funktionen wurden inzwischen eingestellt oder in anderen Lösungen der 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  <a:latin typeface="Franklin Gothic Demi" panose="020B0502020104020203"/>
            </a:rPr>
            <a:t>IBM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 integriert (z.B. webMethods.io Analytics oder ARIS Aware).</a:t>
          </a:r>
          <a:endParaRPr lang="de-DE" sz="2800" kern="12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sp:txBody>
      <dsp:txXfrm>
        <a:off x="2011997" y="1181429"/>
        <a:ext cx="8714882" cy="3092252"/>
      </dsp:txXfrm>
    </dsp:sp>
    <dsp:sp modelId="{EA5713A7-20F7-4982-AEBE-4A0ACDB414EB}">
      <dsp:nvSpPr>
        <dsp:cNvPr id="0" name=""/>
        <dsp:cNvSpPr/>
      </dsp:nvSpPr>
      <dsp:spPr>
        <a:xfrm>
          <a:off x="2101356" y="309178"/>
          <a:ext cx="8253565" cy="639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MashZone NextGen Business Analytics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101356" y="309178"/>
        <a:ext cx="8253565" cy="639298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945875-17F9-465D-8728-0580F2149B0D}">
      <dsp:nvSpPr>
        <dsp:cNvPr id="0" name=""/>
        <dsp:cNvSpPr/>
      </dsp:nvSpPr>
      <dsp:spPr>
        <a:xfrm>
          <a:off x="0" y="88311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1400" b="1" kern="1200" dirty="0"/>
            <a:t>Einfache Skalierbarkeit</a:t>
          </a:r>
          <a:br>
            <a:rPr lang="de-AT" sz="1400" b="1" kern="1200" dirty="0"/>
          </a:br>
          <a:endParaRPr lang="de-DE" sz="1400" b="1" i="0" u="none" strike="noStrike" kern="1200" cap="none" baseline="0" noProof="0" dirty="0">
            <a:latin typeface="Franklin Gothic Book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de-DE" sz="1400" kern="1200" dirty="0">
              <a:latin typeface="Franklin Gothic Book" panose="020B0502020104020203"/>
              <a:ea typeface="+mn-ea"/>
              <a:cs typeface="+mn-cs"/>
            </a:rPr>
            <a:t>	Die Integrationsplattform der IBM ist Cloud-native und flexibel skalierbar – lokal, in der Cloud oder hybrid. Sie integriert SaaS- und On-</a:t>
          </a:r>
          <a:r>
            <a:rPr lang="de-DE" sz="1400" kern="1200" dirty="0" err="1">
              <a:latin typeface="Franklin Gothic Book" panose="020B0502020104020203"/>
              <a:ea typeface="+mn-ea"/>
              <a:cs typeface="+mn-cs"/>
            </a:rPr>
            <a:t>Premises</a:t>
          </a:r>
          <a:r>
            <a:rPr lang="de-DE" sz="1400" kern="1200" dirty="0">
              <a:latin typeface="Franklin Gothic Book" panose="020B0502020104020203"/>
              <a:ea typeface="+mn-ea"/>
              <a:cs typeface="+mn-cs"/>
            </a:rPr>
            <a:t>-Anwendungen zuverlässig und wird von führenden Unternehmen weltweit eingesetzt.</a:t>
          </a:r>
          <a:endParaRPr lang="de-AT" sz="1400" kern="1200" dirty="0">
            <a:latin typeface="Franklin Gothic Book" panose="020B0502020104020203"/>
            <a:ea typeface="+mn-ea"/>
            <a:cs typeface="+mn-cs"/>
          </a:endParaRPr>
        </a:p>
      </dsp:txBody>
      <dsp:txXfrm>
        <a:off x="0" y="883115"/>
        <a:ext cx="3194058" cy="1916435"/>
      </dsp:txXfrm>
    </dsp:sp>
    <dsp:sp modelId="{28B9C0C4-372C-45B7-A8B8-2E5862D04F97}">
      <dsp:nvSpPr>
        <dsp:cNvPr id="0" name=""/>
        <dsp:cNvSpPr/>
      </dsp:nvSpPr>
      <dsp:spPr>
        <a:xfrm>
          <a:off x="3513464" y="88311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122858"/>
                <a:satOff val="-2868"/>
                <a:lumOff val="3961"/>
                <a:alphaOff val="0"/>
                <a:tint val="98000"/>
                <a:lumMod val="110000"/>
              </a:schemeClr>
            </a:gs>
            <a:gs pos="84000">
              <a:schemeClr val="accent3">
                <a:hueOff val="122858"/>
                <a:satOff val="-2868"/>
                <a:lumOff val="3961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400" b="1" kern="1200" dirty="0"/>
            <a:t>Über 300 Anschlüsse</a:t>
          </a:r>
          <a:br>
            <a:rPr lang="de-AT" sz="1400" b="1" kern="1200" dirty="0"/>
          </a:br>
          <a:endParaRPr lang="de-A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de-AT" sz="1400" kern="1200" dirty="0"/>
            <a:t>  	</a:t>
          </a:r>
          <a:r>
            <a:rPr lang="de-DE" sz="1400" kern="1200" dirty="0"/>
            <a:t>Mit Hunderten von vorkonfigurierten Konnektoren integrieren Sie Anwendungen und Dienste schnell über </a:t>
          </a:r>
          <a:r>
            <a:rPr lang="de-DE" sz="1400" kern="1200" dirty="0" err="1"/>
            <a:t>webMethods</a:t>
          </a:r>
          <a:r>
            <a:rPr lang="de-DE" sz="1400" kern="1200" dirty="0"/>
            <a:t> Integration Server oder webMethods.io – lokal, in der Cloud oder hybrid.</a:t>
          </a:r>
          <a:endParaRPr lang="de-AT" sz="1400" kern="1200" dirty="0"/>
        </a:p>
      </dsp:txBody>
      <dsp:txXfrm>
        <a:off x="3513464" y="883115"/>
        <a:ext cx="3194058" cy="1916435"/>
      </dsp:txXfrm>
    </dsp:sp>
    <dsp:sp modelId="{A186A30F-040B-4E8C-A408-228A0183E354}">
      <dsp:nvSpPr>
        <dsp:cNvPr id="0" name=""/>
        <dsp:cNvSpPr/>
      </dsp:nvSpPr>
      <dsp:spPr>
        <a:xfrm>
          <a:off x="7026928" y="88311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245715"/>
                <a:satOff val="-5736"/>
                <a:lumOff val="7922"/>
                <a:alphaOff val="0"/>
                <a:tint val="98000"/>
                <a:lumMod val="110000"/>
              </a:schemeClr>
            </a:gs>
            <a:gs pos="84000">
              <a:schemeClr val="accent3">
                <a:hueOff val="245715"/>
                <a:satOff val="-5736"/>
                <a:lumOff val="7922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400" b="1" kern="1200" dirty="0"/>
            <a:t>Schnellere Integrationen</a:t>
          </a:r>
          <a:br>
            <a:rPr lang="de-AT" sz="1400" b="1" kern="1200" dirty="0"/>
          </a:br>
          <a:endParaRPr lang="de-A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de-DE" sz="1400" kern="1200" dirty="0"/>
            <a:t>	Mit </a:t>
          </a:r>
          <a:r>
            <a:rPr lang="de-DE" sz="1400" kern="1200" dirty="0" err="1"/>
            <a:t>webMethods</a:t>
          </a:r>
          <a:r>
            <a:rPr lang="de-DE" sz="1400" kern="1200" dirty="0"/>
            <a:t> Integration Server reagieren Sie agil auf neue Chancen und Kundenanforderungen. Dank Low-Code, Konnektoren und DevOps-Support führen Sie neue Funktionen deutlich schneller ein – lokal oder in der Cloud.</a:t>
          </a:r>
          <a:endParaRPr lang="de-AT" sz="1400" kern="1200" dirty="0"/>
        </a:p>
      </dsp:txBody>
      <dsp:txXfrm>
        <a:off x="7026928" y="883115"/>
        <a:ext cx="3194058" cy="1916435"/>
      </dsp:txXfrm>
    </dsp:sp>
    <dsp:sp modelId="{DABD5134-8CFF-46E7-AC87-F5B94C690CB4}">
      <dsp:nvSpPr>
        <dsp:cNvPr id="0" name=""/>
        <dsp:cNvSpPr/>
      </dsp:nvSpPr>
      <dsp:spPr>
        <a:xfrm>
          <a:off x="0" y="311895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368573"/>
                <a:satOff val="-8604"/>
                <a:lumOff val="11882"/>
                <a:alphaOff val="0"/>
                <a:tint val="98000"/>
                <a:lumMod val="110000"/>
              </a:schemeClr>
            </a:gs>
            <a:gs pos="84000">
              <a:schemeClr val="accent3">
                <a:hueOff val="368573"/>
                <a:satOff val="-8604"/>
                <a:lumOff val="11882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400" b="1" kern="1200" dirty="0"/>
            <a:t>"Lift &amp; Shift" –Integrationen</a:t>
          </a:r>
          <a:br>
            <a:rPr lang="de-AT" sz="1400" b="1" kern="1200" dirty="0"/>
          </a:br>
          <a:endParaRPr lang="de-A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de-AT" sz="1400" kern="1200" dirty="0"/>
            <a:t> 	</a:t>
          </a:r>
          <a:r>
            <a:rPr lang="de-DE" sz="1400" kern="1200" dirty="0"/>
            <a:t>„Lift &amp; Shift“ bringt Ihre bestehenden Integrationen schnell in die Cloud – ohne Hardwarekosten oder Installationen. Mit </a:t>
          </a:r>
          <a:r>
            <a:rPr lang="de-DE" sz="1400" kern="1200" dirty="0" err="1"/>
            <a:t>webMethods</a:t>
          </a:r>
          <a:r>
            <a:rPr lang="de-DE" sz="1400" kern="1200" dirty="0"/>
            <a:t> profitieren Sie zusätzlich von Cloud-native-Funktionen für schnelle Wertschöpfung.</a:t>
          </a:r>
          <a:endParaRPr lang="de-AT" sz="1400" kern="1200" dirty="0"/>
        </a:p>
      </dsp:txBody>
      <dsp:txXfrm>
        <a:off x="0" y="3118955"/>
        <a:ext cx="3194058" cy="1916435"/>
      </dsp:txXfrm>
    </dsp:sp>
    <dsp:sp modelId="{04B06449-6721-4A66-90AB-E152A972E0D5}">
      <dsp:nvSpPr>
        <dsp:cNvPr id="0" name=""/>
        <dsp:cNvSpPr/>
      </dsp:nvSpPr>
      <dsp:spPr>
        <a:xfrm>
          <a:off x="3513464" y="311895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491431"/>
                <a:satOff val="-11472"/>
                <a:lumOff val="15843"/>
                <a:alphaOff val="0"/>
                <a:tint val="98000"/>
                <a:lumMod val="110000"/>
              </a:schemeClr>
            </a:gs>
            <a:gs pos="84000">
              <a:schemeClr val="accent3">
                <a:hueOff val="491431"/>
                <a:satOff val="-11472"/>
                <a:lumOff val="15843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400" b="1" kern="1200" dirty="0"/>
            <a:t>Mapping und Transformation</a:t>
          </a:r>
          <a:br>
            <a:rPr lang="de-AT" sz="1400" b="1" kern="1200" dirty="0"/>
          </a:br>
          <a:endParaRPr lang="de-A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de-DE" sz="1400" kern="1200" dirty="0"/>
            <a:t>	Ordnen Sie Datenelemente zwischen verschiedenen Anwendungen zu – mit grafischer Mapping-Oberfläche, KI-gestütztem Auto-Mapping und wiederverwendbaren Transformationen für alle Formate, lokal oder in der Cloud.</a:t>
          </a:r>
          <a:endParaRPr lang="de-AT" sz="1400" kern="1200" dirty="0"/>
        </a:p>
      </dsp:txBody>
      <dsp:txXfrm>
        <a:off x="3513464" y="3118955"/>
        <a:ext cx="3194058" cy="1916435"/>
      </dsp:txXfrm>
    </dsp:sp>
    <dsp:sp modelId="{7FDF1247-2557-400C-9B00-A38F200D7C23}">
      <dsp:nvSpPr>
        <dsp:cNvPr id="0" name=""/>
        <dsp:cNvSpPr/>
      </dsp:nvSpPr>
      <dsp:spPr>
        <a:xfrm>
          <a:off x="7026928" y="311895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614289"/>
                <a:satOff val="-14340"/>
                <a:lumOff val="19804"/>
                <a:alphaOff val="0"/>
                <a:tint val="98000"/>
                <a:lumMod val="110000"/>
              </a:schemeClr>
            </a:gs>
            <a:gs pos="84000">
              <a:schemeClr val="accent3">
                <a:hueOff val="614289"/>
                <a:satOff val="-14340"/>
                <a:lumOff val="19804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400" b="1" kern="1200" dirty="0"/>
            <a:t>iPaaS-Integrationen in der Cloud</a:t>
          </a:r>
          <a:br>
            <a:rPr lang="de-AT" sz="1400" b="1" kern="1200" dirty="0"/>
          </a:br>
          <a:endParaRPr lang="de-A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de-DE" sz="1400" kern="1200" dirty="0"/>
            <a:t>	Integrieren Sie Anwendungen schnell – lokal, in der Cloud oder hybrid – mit unserer skalierbaren iPaaS. Nutzen Sie Low-Code-Tools, API-Management und Echtzeitverarbeitung für moderne Cloud-Szenarien.</a:t>
          </a:r>
          <a:endParaRPr lang="de-AT" sz="1400" kern="1200" dirty="0"/>
        </a:p>
      </dsp:txBody>
      <dsp:txXfrm>
        <a:off x="7026928" y="3118955"/>
        <a:ext cx="3194058" cy="1916435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5326" y="128505"/>
          <a:ext cx="1072846" cy="1072846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22610" y="235785"/>
          <a:ext cx="858277" cy="858277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11997" y="1181429"/>
          <a:ext cx="8714882" cy="3092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/>
            <a:t>Früher </a:t>
          </a:r>
          <a:r>
            <a:rPr lang="de-DE" sz="2800" kern="1200" dirty="0" err="1"/>
            <a:t>Jacada</a:t>
          </a:r>
          <a:r>
            <a:rPr lang="de-DE" sz="2800" kern="1200" dirty="0"/>
            <a:t>® Interface Server – weiterhin eine führende Lösung für die automatisierte Modernisierung von Host-Anwendungen. Ermöglicht Web-Zugriff ohne Änderung des Backend-Codes.</a:t>
          </a:r>
          <a:endParaRPr lang="de-DE" sz="2800" kern="12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sp:txBody>
      <dsp:txXfrm>
        <a:off x="2011997" y="1181429"/>
        <a:ext cx="8714882" cy="3092252"/>
      </dsp:txXfrm>
    </dsp:sp>
    <dsp:sp modelId="{EA5713A7-20F7-4982-AEBE-4A0ACDB414EB}">
      <dsp:nvSpPr>
        <dsp:cNvPr id="0" name=""/>
        <dsp:cNvSpPr/>
      </dsp:nvSpPr>
      <dsp:spPr>
        <a:xfrm>
          <a:off x="2101356" y="309178"/>
          <a:ext cx="8253565" cy="639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webMethods JIS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101356" y="309178"/>
        <a:ext cx="8253565" cy="639298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5326" y="128505"/>
          <a:ext cx="1072846" cy="1072846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22610" y="235785"/>
          <a:ext cx="858277" cy="858277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11997" y="1181429"/>
          <a:ext cx="8714882" cy="3092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/>
            <a:t>Service-Mittler zur Durchsetzung von </a:t>
          </a:r>
          <a:r>
            <a:rPr lang="de-DE" sz="2800" kern="1200" dirty="0" err="1"/>
            <a:t>Runtime</a:t>
          </a:r>
          <a:r>
            <a:rPr lang="de-DE" sz="2800" kern="1200" dirty="0"/>
            <a:t>-Richtlinien, insbesondere für Sicherheit, Monitoring und Zugriffskontrolle. Wird im Kontext von API-Management-Lösungen wie dem API Gateway eingesetzt.</a:t>
          </a:r>
          <a:endParaRPr lang="de-DE" sz="2800" kern="12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sp:txBody>
      <dsp:txXfrm>
        <a:off x="2011997" y="1181429"/>
        <a:ext cx="8714882" cy="3092252"/>
      </dsp:txXfrm>
    </dsp:sp>
    <dsp:sp modelId="{EA5713A7-20F7-4982-AEBE-4A0ACDB414EB}">
      <dsp:nvSpPr>
        <dsp:cNvPr id="0" name=""/>
        <dsp:cNvSpPr/>
      </dsp:nvSpPr>
      <dsp:spPr>
        <a:xfrm>
          <a:off x="2101356" y="309178"/>
          <a:ext cx="8253565" cy="639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webMethods Mediator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101356" y="309178"/>
        <a:ext cx="8253565" cy="639298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5326" y="128505"/>
          <a:ext cx="1072846" cy="1072846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22610" y="235785"/>
          <a:ext cx="858277" cy="858277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11997" y="1181429"/>
          <a:ext cx="8714882" cy="3092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/>
            <a:t>Ehemals zur mobilen Bereitstellung von Prozessen entwickelt. Heute durch moderne API-zentrierte Mobile-Strategien abgelöst – basierend auf </a:t>
          </a:r>
          <a:r>
            <a:rPr lang="de-DE" sz="2800" kern="1200" dirty="0" err="1"/>
            <a:t>webMethods</a:t>
          </a:r>
          <a:r>
            <a:rPr lang="de-DE" sz="2800" kern="1200" dirty="0"/>
            <a:t> API Gateway und Frameworks wie React Native.</a:t>
          </a:r>
          <a:endParaRPr lang="de-DE" sz="2800" kern="12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sp:txBody>
      <dsp:txXfrm>
        <a:off x="2011997" y="1181429"/>
        <a:ext cx="8714882" cy="3092252"/>
      </dsp:txXfrm>
    </dsp:sp>
    <dsp:sp modelId="{EA5713A7-20F7-4982-AEBE-4A0ACDB414EB}">
      <dsp:nvSpPr>
        <dsp:cNvPr id="0" name=""/>
        <dsp:cNvSpPr/>
      </dsp:nvSpPr>
      <dsp:spPr>
        <a:xfrm>
          <a:off x="2101356" y="309178"/>
          <a:ext cx="8253565" cy="639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webMethods Mobile Designer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101356" y="309178"/>
        <a:ext cx="8253565" cy="639298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5326" y="128505"/>
          <a:ext cx="1072846" cy="1072846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22610" y="235785"/>
          <a:ext cx="858277" cy="858277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11997" y="1181429"/>
          <a:ext cx="8714882" cy="3092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/>
            <a:t>Abgleich, Bereinigung und Synchronisation von Stammdaten aus verschiedenen Unternehmensbereichen – Produkt-, Kunden- und Lieferantendaten, hierarchische Daten, Referenzdaten und Metadaten. </a:t>
          </a:r>
          <a:r>
            <a:rPr lang="en-GB" sz="28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Franklin Gothic Book" panose="020B0502020104020203"/>
              <a:ea typeface="+mn-ea"/>
              <a:cs typeface="+mn-cs"/>
            </a:rPr>
            <a:t>Unterstützt</a:t>
          </a:r>
          <a:r>
            <a:rPr lang="en-GB" sz="2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Franklin Gothic Book" panose="020B0502020104020203"/>
              <a:ea typeface="+mn-ea"/>
              <a:cs typeface="+mn-cs"/>
            </a:rPr>
            <a:t> </a:t>
          </a:r>
          <a:r>
            <a:rPr lang="en-GB" sz="28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Franklin Gothic Book" panose="020B0502020104020203"/>
              <a:ea typeface="+mn-ea"/>
              <a:cs typeface="+mn-cs"/>
            </a:rPr>
            <a:t>jetzt</a:t>
          </a:r>
          <a:r>
            <a:rPr lang="en-GB" sz="2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Franklin Gothic Book" panose="020B0502020104020203"/>
              <a:ea typeface="+mn-ea"/>
              <a:cs typeface="+mn-cs"/>
            </a:rPr>
            <a:t> Self-Service-MDM, </a:t>
          </a:r>
          <a:r>
            <a:rPr lang="en-GB" sz="28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Franklin Gothic Book" panose="020B0502020104020203"/>
              <a:ea typeface="+mn-ea"/>
              <a:cs typeface="+mn-cs"/>
            </a:rPr>
            <a:t>erweiterte</a:t>
          </a:r>
          <a:r>
            <a:rPr lang="en-GB" sz="2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Franklin Gothic Book" panose="020B0502020104020203"/>
              <a:ea typeface="+mn-ea"/>
              <a:cs typeface="+mn-cs"/>
            </a:rPr>
            <a:t> Data Governance, Cloud-Integration und </a:t>
          </a:r>
          <a:r>
            <a:rPr lang="en-GB" sz="28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Franklin Gothic Book" panose="020B0502020104020203"/>
              <a:ea typeface="+mn-ea"/>
              <a:cs typeface="+mn-cs"/>
            </a:rPr>
            <a:t>Echtzeitdatenquellen</a:t>
          </a:r>
          <a:r>
            <a:rPr lang="en-GB" sz="2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Franklin Gothic Book" panose="020B0502020104020203"/>
              <a:ea typeface="+mn-ea"/>
              <a:cs typeface="+mn-cs"/>
            </a:rPr>
            <a:t>.</a:t>
          </a:r>
          <a:endParaRPr lang="de-DE" sz="28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Franklin Gothic Book" panose="020B0502020104020203"/>
            <a:ea typeface="+mn-ea"/>
            <a:cs typeface="+mn-cs"/>
          </a:endParaRPr>
        </a:p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28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2011997" y="1181429"/>
        <a:ext cx="8714882" cy="3092252"/>
      </dsp:txXfrm>
    </dsp:sp>
    <dsp:sp modelId="{EA5713A7-20F7-4982-AEBE-4A0ACDB414EB}">
      <dsp:nvSpPr>
        <dsp:cNvPr id="0" name=""/>
        <dsp:cNvSpPr/>
      </dsp:nvSpPr>
      <dsp:spPr>
        <a:xfrm>
          <a:off x="2101356" y="309178"/>
          <a:ext cx="8253565" cy="639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webMethods </a:t>
          </a:r>
          <a:r>
            <a:rPr lang="de-AT" sz="3200" b="1" i="0" u="none" strike="noStrike" kern="1200" cap="none" baseline="0" noProof="0" dirty="0" err="1">
              <a:solidFill>
                <a:srgbClr val="496875"/>
              </a:solidFill>
              <a:latin typeface="Franklin Gothic Book"/>
            </a:rPr>
            <a:t>OneData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101356" y="309178"/>
        <a:ext cx="8253565" cy="639298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5326" y="128505"/>
          <a:ext cx="1072846" cy="1072846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22610" y="235785"/>
          <a:ext cx="858277" cy="858277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11997" y="1181429"/>
          <a:ext cx="8714882" cy="3092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/>
            <a:t>Basierend auf einer ereignisgesteuerten Architektur kombiniert die Plattform modernste Technologien für Prozess- und Datenanalyse. Neu sind KI-gestützte </a:t>
          </a:r>
          <a:r>
            <a:rPr lang="de-DE" sz="2800" kern="1200" dirty="0" err="1"/>
            <a:t>Anomalieerkennung</a:t>
          </a:r>
          <a:r>
            <a:rPr lang="de-DE" sz="2800" kern="1200" dirty="0"/>
            <a:t>, Integration von IoT-Daten und erweiterte Self-Service-Dashboards.</a:t>
          </a:r>
          <a:endParaRPr lang="de-DE" sz="2800" kern="12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sp:txBody>
      <dsp:txXfrm>
        <a:off x="2011997" y="1181429"/>
        <a:ext cx="8714882" cy="3092252"/>
      </dsp:txXfrm>
    </dsp:sp>
    <dsp:sp modelId="{EA5713A7-20F7-4982-AEBE-4A0ACDB414EB}">
      <dsp:nvSpPr>
        <dsp:cNvPr id="0" name=""/>
        <dsp:cNvSpPr/>
      </dsp:nvSpPr>
      <dsp:spPr>
        <a:xfrm>
          <a:off x="2101356" y="309178"/>
          <a:ext cx="8253565" cy="639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webMethods Operational </a:t>
          </a:r>
          <a:r>
            <a:rPr lang="de-AT" sz="3200" b="1" i="0" u="none" strike="noStrike" kern="1200" cap="none" baseline="0" noProof="0" dirty="0" err="1">
              <a:solidFill>
                <a:srgbClr val="496875"/>
              </a:solidFill>
              <a:latin typeface="Franklin Gothic Book"/>
            </a:rPr>
            <a:t>Intelligence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101356" y="309178"/>
        <a:ext cx="8253565" cy="639298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5326" y="128505"/>
          <a:ext cx="1072846" cy="1072846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22610" y="235785"/>
          <a:ext cx="858277" cy="858277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11997" y="1181429"/>
          <a:ext cx="8714882" cy="3092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/>
            <a:t>Zusatz-Tool für </a:t>
          </a:r>
          <a:r>
            <a:rPr lang="de-DE" sz="2800" kern="1200" dirty="0" err="1"/>
            <a:t>webMethods</a:t>
          </a:r>
          <a:r>
            <a:rPr lang="de-DE" sz="2800" kern="1200" dirty="0"/>
            <a:t> Trading Networks, das Echtzeit-Einblicke in Transaktionen und Partnergeschäftstrends liefert. Neu mit KI-gestützter Analyse, erweiterten Dashboards und Cloud-Integration.</a:t>
          </a:r>
          <a:endParaRPr lang="de-DE" sz="2800" kern="12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sp:txBody>
      <dsp:txXfrm>
        <a:off x="2011997" y="1181429"/>
        <a:ext cx="8714882" cy="3092252"/>
      </dsp:txXfrm>
    </dsp:sp>
    <dsp:sp modelId="{EA5713A7-20F7-4982-AEBE-4A0ACDB414EB}">
      <dsp:nvSpPr>
        <dsp:cNvPr id="0" name=""/>
        <dsp:cNvSpPr/>
      </dsp:nvSpPr>
      <dsp:spPr>
        <a:xfrm>
          <a:off x="2101356" y="309178"/>
          <a:ext cx="8253565" cy="639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webMethods </a:t>
          </a:r>
          <a:r>
            <a:rPr lang="de-AT" sz="3200" b="1" i="0" u="none" strike="noStrike" kern="1200" cap="none" baseline="0" noProof="0" dirty="0" err="1">
              <a:solidFill>
                <a:srgbClr val="496875"/>
              </a:solidFill>
              <a:latin typeface="Franklin Gothic Book"/>
            </a:rPr>
            <a:t>Optimize</a:t>
          </a: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 </a:t>
          </a:r>
          <a:r>
            <a:rPr lang="de-AT" sz="3200" b="1" i="0" u="none" strike="noStrike" kern="1200" cap="none" baseline="0" noProof="0" dirty="0" err="1">
              <a:solidFill>
                <a:srgbClr val="496875"/>
              </a:solidFill>
              <a:latin typeface="Franklin Gothic Book"/>
            </a:rPr>
            <a:t>for</a:t>
          </a: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 B2B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101356" y="309178"/>
        <a:ext cx="8253565" cy="639298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945875-17F9-465D-8728-0580F2149B0D}">
      <dsp:nvSpPr>
        <dsp:cNvPr id="0" name=""/>
        <dsp:cNvSpPr/>
      </dsp:nvSpPr>
      <dsp:spPr>
        <a:xfrm>
          <a:off x="0" y="88311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DE" sz="1400" b="0" kern="1200" dirty="0"/>
            <a:t>Verwenden Sie </a:t>
          </a:r>
          <a:r>
            <a:rPr lang="de-DE" sz="1400" b="0" kern="1200" dirty="0" err="1"/>
            <a:t>Optimize</a:t>
          </a:r>
          <a:r>
            <a:rPr lang="de-DE" sz="1400" b="0" kern="1200" dirty="0"/>
            <a:t> </a:t>
          </a:r>
          <a:r>
            <a:rPr lang="de-DE" sz="1400" b="0" kern="1200" dirty="0" err="1"/>
            <a:t>for</a:t>
          </a:r>
          <a:r>
            <a:rPr lang="de-DE" sz="1400" b="0" kern="1200" dirty="0"/>
            <a:t> B2B, um KPIs zu überwachen, z.</a:t>
          </a:r>
          <a:endParaRPr lang="de-DE" sz="1400" b="0" i="0" u="none" strike="noStrike" kern="1200" cap="none" baseline="0" noProof="0" dirty="0">
            <a:latin typeface="Franklin Gothic Book"/>
          </a:endParaRPr>
        </a:p>
      </dsp:txBody>
      <dsp:txXfrm>
        <a:off x="0" y="883115"/>
        <a:ext cx="3194058" cy="1916435"/>
      </dsp:txXfrm>
    </dsp:sp>
    <dsp:sp modelId="{ED8C1CFE-DB86-45A1-B0E9-4D2163BF8C54}">
      <dsp:nvSpPr>
        <dsp:cNvPr id="0" name=""/>
        <dsp:cNvSpPr/>
      </dsp:nvSpPr>
      <dsp:spPr>
        <a:xfrm>
          <a:off x="3513464" y="88311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122858"/>
                <a:satOff val="-2868"/>
                <a:lumOff val="3961"/>
                <a:alphaOff val="0"/>
                <a:tint val="98000"/>
                <a:lumMod val="110000"/>
              </a:schemeClr>
            </a:gs>
            <a:gs pos="84000">
              <a:schemeClr val="accent3">
                <a:hueOff val="122858"/>
                <a:satOff val="-2868"/>
                <a:lumOff val="3961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1400" b="0" kern="1200" dirty="0"/>
            <a:t>Auftragsvolumen, Mengen und Zykluszeiten</a:t>
          </a:r>
        </a:p>
      </dsp:txBody>
      <dsp:txXfrm>
        <a:off x="3513464" y="883115"/>
        <a:ext cx="3194058" cy="1916435"/>
      </dsp:txXfrm>
    </dsp:sp>
    <dsp:sp modelId="{5F36837D-ED75-49FB-8CC7-322D5EC29F18}">
      <dsp:nvSpPr>
        <dsp:cNvPr id="0" name=""/>
        <dsp:cNvSpPr/>
      </dsp:nvSpPr>
      <dsp:spPr>
        <a:xfrm>
          <a:off x="7026928" y="88311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245715"/>
                <a:satOff val="-5736"/>
                <a:lumOff val="7922"/>
                <a:alphaOff val="0"/>
                <a:tint val="98000"/>
                <a:lumMod val="110000"/>
              </a:schemeClr>
            </a:gs>
            <a:gs pos="84000">
              <a:schemeClr val="accent3">
                <a:hueOff val="245715"/>
                <a:satOff val="-5736"/>
                <a:lumOff val="7922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1400" b="0" kern="1200" dirty="0"/>
            <a:t>Doppelbestellungen, Nachbestellungen und Versandverzögerungen</a:t>
          </a:r>
        </a:p>
      </dsp:txBody>
      <dsp:txXfrm>
        <a:off x="7026928" y="883115"/>
        <a:ext cx="3194058" cy="1916435"/>
      </dsp:txXfrm>
    </dsp:sp>
    <dsp:sp modelId="{D82B1BA7-1888-44DB-A520-B377E13FFD37}">
      <dsp:nvSpPr>
        <dsp:cNvPr id="0" name=""/>
        <dsp:cNvSpPr/>
      </dsp:nvSpPr>
      <dsp:spPr>
        <a:xfrm>
          <a:off x="0" y="311895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368573"/>
                <a:satOff val="-8604"/>
                <a:lumOff val="11882"/>
                <a:alphaOff val="0"/>
                <a:tint val="98000"/>
                <a:lumMod val="110000"/>
              </a:schemeClr>
            </a:gs>
            <a:gs pos="84000">
              <a:schemeClr val="accent3">
                <a:hueOff val="368573"/>
                <a:satOff val="-8604"/>
                <a:lumOff val="11882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1400" b="0" kern="1200" dirty="0"/>
            <a:t>Preis- und Kostenabweichungen</a:t>
          </a:r>
        </a:p>
      </dsp:txBody>
      <dsp:txXfrm>
        <a:off x="0" y="3118955"/>
        <a:ext cx="3194058" cy="1916435"/>
      </dsp:txXfrm>
    </dsp:sp>
    <dsp:sp modelId="{AC80C1AC-4A81-4141-8ACE-DAE0CDC1AF93}">
      <dsp:nvSpPr>
        <dsp:cNvPr id="0" name=""/>
        <dsp:cNvSpPr/>
      </dsp:nvSpPr>
      <dsp:spPr>
        <a:xfrm>
          <a:off x="3513464" y="311895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491431"/>
                <a:satOff val="-11472"/>
                <a:lumOff val="15843"/>
                <a:alphaOff val="0"/>
                <a:tint val="98000"/>
                <a:lumMod val="110000"/>
              </a:schemeClr>
            </a:gs>
            <a:gs pos="84000">
              <a:schemeClr val="accent3">
                <a:hueOff val="491431"/>
                <a:satOff val="-11472"/>
                <a:lumOff val="15843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1400" b="0" kern="1200" dirty="0"/>
            <a:t>Vorlaufzeitvariabilität und Fehlerbehebungszeit</a:t>
          </a:r>
        </a:p>
      </dsp:txBody>
      <dsp:txXfrm>
        <a:off x="3513464" y="3118955"/>
        <a:ext cx="3194058" cy="1916435"/>
      </dsp:txXfrm>
    </dsp:sp>
    <dsp:sp modelId="{7B61457E-E441-4468-A450-081C07210226}">
      <dsp:nvSpPr>
        <dsp:cNvPr id="0" name=""/>
        <dsp:cNvSpPr/>
      </dsp:nvSpPr>
      <dsp:spPr>
        <a:xfrm>
          <a:off x="7026928" y="311895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614289"/>
                <a:satOff val="-14340"/>
                <a:lumOff val="19804"/>
                <a:alphaOff val="0"/>
                <a:tint val="98000"/>
                <a:lumMod val="110000"/>
              </a:schemeClr>
            </a:gs>
            <a:gs pos="84000">
              <a:schemeClr val="accent3">
                <a:hueOff val="614289"/>
                <a:satOff val="-14340"/>
                <a:lumOff val="19804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1400" b="0" kern="1200" dirty="0"/>
            <a:t>Ungültige Bestellbeträge</a:t>
          </a:r>
        </a:p>
      </dsp:txBody>
      <dsp:txXfrm>
        <a:off x="7026928" y="3118955"/>
        <a:ext cx="3194058" cy="1916435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5326" y="128505"/>
          <a:ext cx="1072846" cy="1072846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22610" y="235785"/>
          <a:ext cx="858277" cy="858277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11997" y="1181429"/>
          <a:ext cx="8714882" cy="3092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 err="1"/>
            <a:t>Analysiert</a:t>
          </a:r>
          <a:r>
            <a:rPr lang="en-GB" sz="2800" kern="1200" dirty="0"/>
            <a:t> in </a:t>
          </a:r>
          <a:r>
            <a:rPr lang="en-GB" sz="2800" kern="1200" dirty="0" err="1"/>
            <a:t>Echtzeit</a:t>
          </a:r>
          <a:r>
            <a:rPr lang="en-GB" sz="2800" kern="1200" dirty="0"/>
            <a:t> die Performance von </a:t>
          </a:r>
          <a:r>
            <a:rPr lang="en-GB" sz="2800" kern="1200" dirty="0" err="1"/>
            <a:t>Adabas</a:t>
          </a:r>
          <a:r>
            <a:rPr lang="en-GB" sz="2800" kern="1200" dirty="0"/>
            <a:t>, Natural, </a:t>
          </a:r>
          <a:r>
            <a:rPr lang="en-GB" sz="2800" kern="1200" dirty="0" err="1"/>
            <a:t>ApplinX</a:t>
          </a:r>
          <a:r>
            <a:rPr lang="en-GB" sz="2800" kern="1200" dirty="0"/>
            <a:t>, </a:t>
          </a:r>
          <a:r>
            <a:rPr lang="en-GB" sz="2800" kern="1200" dirty="0" err="1"/>
            <a:t>EntireX</a:t>
          </a:r>
          <a:r>
            <a:rPr lang="en-GB" sz="2800" kern="1200" dirty="0"/>
            <a:t>, </a:t>
          </a:r>
          <a:r>
            <a:rPr lang="en-GB" sz="2800" kern="1200" dirty="0" err="1"/>
            <a:t>webMethods</a:t>
          </a:r>
          <a:r>
            <a:rPr lang="en-GB" sz="2800" kern="1200" dirty="0"/>
            <a:t> Integration Server, </a:t>
          </a:r>
          <a:r>
            <a:rPr lang="en-GB" sz="2800" kern="1200" dirty="0" err="1"/>
            <a:t>webMethods</a:t>
          </a:r>
          <a:r>
            <a:rPr lang="en-GB" sz="2800" kern="1200" dirty="0"/>
            <a:t> Broker und </a:t>
          </a:r>
          <a:r>
            <a:rPr lang="en-GB" sz="2800" kern="1200" dirty="0" err="1"/>
            <a:t>weiteren</a:t>
          </a:r>
          <a:r>
            <a:rPr lang="en-GB" sz="2800" kern="1200" dirty="0"/>
            <a:t> Middleware-</a:t>
          </a:r>
          <a:r>
            <a:rPr lang="en-GB" sz="2800" kern="1200" dirty="0" err="1"/>
            <a:t>Komponenten</a:t>
          </a:r>
          <a:r>
            <a:rPr lang="en-GB" sz="2800" kern="1200" dirty="0"/>
            <a:t>. Neu </a:t>
          </a:r>
          <a:r>
            <a:rPr lang="en-GB" sz="2800" kern="1200" dirty="0" err="1"/>
            <a:t>mit</a:t>
          </a:r>
          <a:r>
            <a:rPr lang="en-GB" sz="2800" kern="1200" dirty="0"/>
            <a:t> KI-</a:t>
          </a:r>
          <a:r>
            <a:rPr lang="en-GB" sz="2800" kern="1200" dirty="0" err="1"/>
            <a:t>gestützter</a:t>
          </a:r>
          <a:r>
            <a:rPr lang="en-GB" sz="2800" kern="1200" dirty="0"/>
            <a:t> </a:t>
          </a:r>
          <a:r>
            <a:rPr lang="en-GB" sz="2800" kern="1200" dirty="0" err="1"/>
            <a:t>Anomalieerkennung</a:t>
          </a:r>
          <a:r>
            <a:rPr lang="en-GB" sz="2800" kern="1200" dirty="0"/>
            <a:t> und Cloud-Integration.</a:t>
          </a:r>
          <a:endParaRPr lang="de-DE" sz="2800" kern="12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sp:txBody>
      <dsp:txXfrm>
        <a:off x="2011997" y="1181429"/>
        <a:ext cx="8714882" cy="3092252"/>
      </dsp:txXfrm>
    </dsp:sp>
    <dsp:sp modelId="{EA5713A7-20F7-4982-AEBE-4A0ACDB414EB}">
      <dsp:nvSpPr>
        <dsp:cNvPr id="0" name=""/>
        <dsp:cNvSpPr/>
      </dsp:nvSpPr>
      <dsp:spPr>
        <a:xfrm>
          <a:off x="2101356" y="309178"/>
          <a:ext cx="8253565" cy="639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webMethods </a:t>
          </a:r>
          <a:r>
            <a:rPr lang="de-AT" sz="3200" b="1" i="0" u="none" strike="noStrike" kern="1200" cap="none" baseline="0" noProof="0" dirty="0" err="1">
              <a:solidFill>
                <a:srgbClr val="496875"/>
              </a:solidFill>
              <a:latin typeface="Franklin Gothic Book"/>
            </a:rPr>
            <a:t>Optimize</a:t>
          </a: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 </a:t>
          </a:r>
          <a:r>
            <a:rPr lang="de-AT" sz="3200" b="1" i="0" u="none" strike="noStrike" kern="1200" cap="none" baseline="0" noProof="0" dirty="0" err="1">
              <a:solidFill>
                <a:srgbClr val="496875"/>
              </a:solidFill>
              <a:latin typeface="Franklin Gothic Book"/>
            </a:rPr>
            <a:t>for</a:t>
          </a: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 Infrastructure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101356" y="309178"/>
        <a:ext cx="8253565" cy="639298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945875-17F9-465D-8728-0580F2149B0D}">
      <dsp:nvSpPr>
        <dsp:cNvPr id="0" name=""/>
        <dsp:cNvSpPr/>
      </dsp:nvSpPr>
      <dsp:spPr>
        <a:xfrm>
          <a:off x="921599" y="538"/>
          <a:ext cx="3645581" cy="218734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1600" b="0" kern="1200" dirty="0"/>
            <a:t>Durch die Optimierung der IT-Infrastruktur erhalten Sie eine präzise und aktuelle Transparenz der Infrastruktur</a:t>
          </a:r>
          <a:endParaRPr lang="de-DE" sz="1600" b="0" i="0" u="none" strike="noStrike" kern="1200" cap="none" baseline="0" noProof="0" dirty="0">
            <a:latin typeface="Franklin Gothic Book"/>
          </a:endParaRPr>
        </a:p>
      </dsp:txBody>
      <dsp:txXfrm>
        <a:off x="921599" y="538"/>
        <a:ext cx="3645581" cy="2187349"/>
      </dsp:txXfrm>
    </dsp:sp>
    <dsp:sp modelId="{1B7D320F-FA98-4639-8325-FC4CA894EF52}">
      <dsp:nvSpPr>
        <dsp:cNvPr id="0" name=""/>
        <dsp:cNvSpPr/>
      </dsp:nvSpPr>
      <dsp:spPr>
        <a:xfrm>
          <a:off x="4931739" y="538"/>
          <a:ext cx="3645581" cy="2187349"/>
        </a:xfrm>
        <a:prstGeom prst="rect">
          <a:avLst/>
        </a:prstGeom>
        <a:gradFill rotWithShape="0">
          <a:gsLst>
            <a:gs pos="0">
              <a:schemeClr val="accent3">
                <a:hueOff val="307144"/>
                <a:satOff val="-7170"/>
                <a:lumOff val="9902"/>
                <a:alphaOff val="0"/>
                <a:tint val="98000"/>
                <a:lumMod val="110000"/>
              </a:schemeClr>
            </a:gs>
            <a:gs pos="84000">
              <a:schemeClr val="accent3">
                <a:hueOff val="307144"/>
                <a:satOff val="-7170"/>
                <a:lumOff val="9902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de-AT" sz="1600" b="0" kern="1200" dirty="0"/>
            <a:t>Verhindern Sie kostspielige Geschäftsunterbrechungen mit proaktiven Warnungen, die potenzielle Systemprobleme aufzeigen, bevor sie auftreten</a:t>
          </a:r>
        </a:p>
      </dsp:txBody>
      <dsp:txXfrm>
        <a:off x="4931739" y="538"/>
        <a:ext cx="3645581" cy="2187349"/>
      </dsp:txXfrm>
    </dsp:sp>
    <dsp:sp modelId="{2B2C5A9A-47C5-4BE6-9826-073AC405CC25}">
      <dsp:nvSpPr>
        <dsp:cNvPr id="0" name=""/>
        <dsp:cNvSpPr/>
      </dsp:nvSpPr>
      <dsp:spPr>
        <a:xfrm>
          <a:off x="2926669" y="2552446"/>
          <a:ext cx="3645581" cy="2187349"/>
        </a:xfrm>
        <a:prstGeom prst="rect">
          <a:avLst/>
        </a:prstGeom>
        <a:gradFill rotWithShape="0">
          <a:gsLst>
            <a:gs pos="0">
              <a:schemeClr val="accent3">
                <a:hueOff val="614289"/>
                <a:satOff val="-14340"/>
                <a:lumOff val="19804"/>
                <a:alphaOff val="0"/>
                <a:tint val="98000"/>
                <a:lumMod val="110000"/>
              </a:schemeClr>
            </a:gs>
            <a:gs pos="84000">
              <a:schemeClr val="accent3">
                <a:hueOff val="614289"/>
                <a:satOff val="-14340"/>
                <a:lumOff val="19804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de-AT" sz="1600" b="0" kern="1200" dirty="0"/>
            <a:t>Reduzieren Sie den „Lärm“ und konzentrieren Sie sich durch </a:t>
          </a:r>
          <a:br>
            <a:rPr lang="de-AT" sz="1600" b="0" kern="1200" dirty="0"/>
          </a:br>
          <a:r>
            <a:rPr lang="de-AT" sz="1600" b="0" kern="1200" dirty="0"/>
            <a:t>intelligentes Selbstlernen auf die eigentlichen Probleme</a:t>
          </a:r>
        </a:p>
      </dsp:txBody>
      <dsp:txXfrm>
        <a:off x="2926669" y="2552446"/>
        <a:ext cx="3645581" cy="21873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0393" y="128631"/>
          <a:ext cx="1073895" cy="1073895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17783" y="236016"/>
          <a:ext cx="859116" cy="859116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08234" y="1182584"/>
          <a:ext cx="8723401" cy="30952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Stimmt den Aufbau, das Design und die Implementierung von Geschäftslösungen mit ARIS und 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webMethods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 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Process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 Engine ab.</a:t>
          </a:r>
          <a:endParaRPr lang="de-DE" sz="2800" kern="12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sp:txBody>
      <dsp:txXfrm>
        <a:off x="2008234" y="1182584"/>
        <a:ext cx="8723401" cy="3095275"/>
      </dsp:txXfrm>
    </dsp:sp>
    <dsp:sp modelId="{EA5713A7-20F7-4982-AEBE-4A0ACDB414EB}">
      <dsp:nvSpPr>
        <dsp:cNvPr id="0" name=""/>
        <dsp:cNvSpPr/>
      </dsp:nvSpPr>
      <dsp:spPr>
        <a:xfrm>
          <a:off x="2097681" y="309480"/>
          <a:ext cx="8261633" cy="6399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Model-</a:t>
          </a:r>
          <a:r>
            <a:rPr lang="de-AT" sz="3200" b="1" i="0" u="none" strike="noStrike" kern="1200" cap="none" baseline="0" noProof="0" dirty="0" err="1">
              <a:solidFill>
                <a:srgbClr val="496875"/>
              </a:solidFill>
              <a:latin typeface="Franklin Gothic Book"/>
            </a:rPr>
            <a:t>to</a:t>
          </a: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-Execute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097681" y="309480"/>
        <a:ext cx="8261633" cy="63992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5326" y="128505"/>
          <a:ext cx="1072846" cy="1072846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22610" y="235785"/>
          <a:ext cx="858277" cy="858277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11997" y="1181429"/>
          <a:ext cx="8714882" cy="3092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/>
            <a:t>Bietet Echtzeitüberwachung und Analyse von Prozess-Kennzahlen und löst bei Abweichungen automatisch Alarme aus. Neu mit KI-gestützter </a:t>
          </a:r>
          <a:r>
            <a:rPr lang="de-DE" sz="2800" kern="1200" dirty="0" err="1"/>
            <a:t>Anomalieerkennung</a:t>
          </a:r>
          <a:r>
            <a:rPr lang="de-DE" sz="2800" kern="1200" dirty="0"/>
            <a:t> und </a:t>
          </a:r>
          <a:r>
            <a:rPr lang="de-DE" sz="2800" kern="1200" dirty="0" err="1"/>
            <a:t>Predictive</a:t>
          </a:r>
          <a:r>
            <a:rPr lang="de-DE" sz="2800" kern="1200" dirty="0"/>
            <a:t> Analytics.</a:t>
          </a:r>
          <a:endParaRPr lang="de-DE" sz="2800" kern="12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sp:txBody>
      <dsp:txXfrm>
        <a:off x="2011997" y="1181429"/>
        <a:ext cx="8714882" cy="3092252"/>
      </dsp:txXfrm>
    </dsp:sp>
    <dsp:sp modelId="{EA5713A7-20F7-4982-AEBE-4A0ACDB414EB}">
      <dsp:nvSpPr>
        <dsp:cNvPr id="0" name=""/>
        <dsp:cNvSpPr/>
      </dsp:nvSpPr>
      <dsp:spPr>
        <a:xfrm>
          <a:off x="2101356" y="309178"/>
          <a:ext cx="8253565" cy="639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webMethods </a:t>
          </a:r>
          <a:r>
            <a:rPr lang="de-AT" sz="3200" b="1" i="0" u="none" strike="noStrike" kern="1200" cap="none" baseline="0" noProof="0" dirty="0" err="1">
              <a:solidFill>
                <a:srgbClr val="496875"/>
              </a:solidFill>
              <a:latin typeface="Franklin Gothic Book"/>
            </a:rPr>
            <a:t>Optimize</a:t>
          </a: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 </a:t>
          </a:r>
          <a:r>
            <a:rPr lang="de-AT" sz="3200" b="1" i="0" u="none" strike="noStrike" kern="1200" cap="none" baseline="0" noProof="0" dirty="0" err="1">
              <a:solidFill>
                <a:srgbClr val="496875"/>
              </a:solidFill>
              <a:latin typeface="Franklin Gothic Book"/>
            </a:rPr>
            <a:t>for</a:t>
          </a: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 </a:t>
          </a:r>
          <a:r>
            <a:rPr lang="de-AT" sz="3200" b="1" i="0" u="none" strike="noStrike" kern="1200" cap="none" baseline="0" noProof="0" dirty="0" err="1">
              <a:solidFill>
                <a:srgbClr val="496875"/>
              </a:solidFill>
              <a:latin typeface="Franklin Gothic Book"/>
            </a:rPr>
            <a:t>Process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101356" y="309178"/>
        <a:ext cx="8253565" cy="639298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5326" y="128505"/>
          <a:ext cx="1072846" cy="1072846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22610" y="235785"/>
          <a:ext cx="858277" cy="858277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11997" y="1181429"/>
          <a:ext cx="8714882" cy="3092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/>
            <a:t>Erster nativer XML-Server der Branche, ideal für die effiziente Steuerung und Verwaltung strukturierter und unstrukturierter XML-Daten. Bleibt relevant für spezielle XML-Datenarchitekturen und integriert sich nahtlos in moderne Middleware-Umgebungen.</a:t>
          </a:r>
          <a:endParaRPr lang="de-DE" sz="2800" kern="12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sp:txBody>
      <dsp:txXfrm>
        <a:off x="2011997" y="1181429"/>
        <a:ext cx="8714882" cy="3092252"/>
      </dsp:txXfrm>
    </dsp:sp>
    <dsp:sp modelId="{EA5713A7-20F7-4982-AEBE-4A0ACDB414EB}">
      <dsp:nvSpPr>
        <dsp:cNvPr id="0" name=""/>
        <dsp:cNvSpPr/>
      </dsp:nvSpPr>
      <dsp:spPr>
        <a:xfrm>
          <a:off x="2101356" y="309178"/>
          <a:ext cx="8253565" cy="639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webMethods Tamino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101356" y="309178"/>
        <a:ext cx="8253565" cy="639298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5326" y="128505"/>
          <a:ext cx="1072846" cy="1072846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22610" y="235785"/>
          <a:ext cx="858277" cy="858277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11997" y="1181429"/>
          <a:ext cx="8714882" cy="3092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Ein skalierbares, benutzerfreundliches Gateway zur Konsolidierung von B2B-Transaktionen und Anbindung an die Systeme von Geschäftspartnern jeder Größenordnung. Wird mit 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webMethods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 Integration Server eingesetzt. </a:t>
          </a:r>
          <a:endParaRPr lang="de-DE" sz="2800" kern="12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sp:txBody>
      <dsp:txXfrm>
        <a:off x="2011997" y="1181429"/>
        <a:ext cx="8714882" cy="3092252"/>
      </dsp:txXfrm>
    </dsp:sp>
    <dsp:sp modelId="{EA5713A7-20F7-4982-AEBE-4A0ACDB414EB}">
      <dsp:nvSpPr>
        <dsp:cNvPr id="0" name=""/>
        <dsp:cNvSpPr/>
      </dsp:nvSpPr>
      <dsp:spPr>
        <a:xfrm>
          <a:off x="2101356" y="309178"/>
          <a:ext cx="8253565" cy="639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webMethods Trading Networks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101356" y="309178"/>
        <a:ext cx="8253565" cy="639298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E03A7F-8B5A-40EF-A0A0-488EFF96B592}">
      <dsp:nvSpPr>
        <dsp:cNvPr id="0" name=""/>
        <dsp:cNvSpPr/>
      </dsp:nvSpPr>
      <dsp:spPr>
        <a:xfrm>
          <a:off x="921599" y="538"/>
          <a:ext cx="3645581" cy="218734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de-AT" sz="1600" b="1" kern="1200" dirty="0"/>
            <a:t>Automatisieren Sie </a:t>
          </a:r>
          <a:br>
            <a:rPr lang="de-AT" sz="1600" b="1" kern="1200" dirty="0"/>
          </a:br>
          <a:r>
            <a:rPr lang="de-AT" sz="1600" b="1" kern="1200" dirty="0"/>
            <a:t>Partnertransaktionen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endParaRPr lang="de-AT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SzPts val="1000"/>
            <a:buFont typeface="Symbol" panose="05050102010706020507" pitchFamily="18" charset="2"/>
            <a:buNone/>
          </a:pPr>
          <a:r>
            <a:rPr lang="de-AT" sz="1600" kern="1200" dirty="0"/>
            <a:t>   Binden Sie Ihre B2B-Prozesse schnell an Ihre Back-End-Systeme und koordinieren Sie sie mit webMethods. </a:t>
          </a:r>
          <a:r>
            <a:rPr lang="de-AT" sz="1600" kern="1200" dirty="0" err="1"/>
            <a:t>Onboard</a:t>
          </a:r>
          <a:r>
            <a:rPr lang="de-AT" sz="1600" kern="1200" dirty="0"/>
            <a:t>-Handelspartner jeder Größe in wenigen Minuten.</a:t>
          </a:r>
        </a:p>
      </dsp:txBody>
      <dsp:txXfrm>
        <a:off x="921599" y="538"/>
        <a:ext cx="3645581" cy="2187349"/>
      </dsp:txXfrm>
    </dsp:sp>
    <dsp:sp modelId="{06367123-8202-4238-8123-E5D326FC2DB8}">
      <dsp:nvSpPr>
        <dsp:cNvPr id="0" name=""/>
        <dsp:cNvSpPr/>
      </dsp:nvSpPr>
      <dsp:spPr>
        <a:xfrm>
          <a:off x="4931739" y="538"/>
          <a:ext cx="3645581" cy="2187349"/>
        </a:xfrm>
        <a:prstGeom prst="rect">
          <a:avLst/>
        </a:prstGeom>
        <a:gradFill rotWithShape="0">
          <a:gsLst>
            <a:gs pos="0">
              <a:schemeClr val="accent3">
                <a:hueOff val="307144"/>
                <a:satOff val="-7170"/>
                <a:lumOff val="9902"/>
                <a:alphaOff val="0"/>
                <a:tint val="98000"/>
                <a:lumMod val="110000"/>
              </a:schemeClr>
            </a:gs>
            <a:gs pos="84000">
              <a:schemeClr val="accent3">
                <a:hueOff val="307144"/>
                <a:satOff val="-7170"/>
                <a:lumOff val="9902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de-AT" sz="1600" b="1" kern="1200" dirty="0"/>
            <a:t>Verwenden Sie EDI oder </a:t>
          </a:r>
          <a:r>
            <a:rPr lang="de-AT" sz="1600" b="1" kern="1200" dirty="0" err="1"/>
            <a:t>RosettaNet</a:t>
          </a:r>
          <a:r>
            <a:rPr lang="de-AT" sz="1600" b="1" kern="1200" dirty="0"/>
            <a:t>®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endParaRPr lang="de-AT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SzPts val="1000"/>
            <a:buFont typeface="Symbol" panose="05050102010706020507" pitchFamily="18" charset="2"/>
            <a:buNone/>
          </a:pPr>
          <a:r>
            <a:rPr lang="de-AT" sz="1600" kern="1200" dirty="0"/>
            <a:t>   Sparen Sie Zeit mit der sofort einsatzbereiten Unterstützung für EDI-Standards wie UNEDIFACT, X12, EANCOM, ODETTE sowie </a:t>
          </a:r>
          <a:r>
            <a:rPr lang="de-AT" sz="1600" kern="1200" dirty="0" err="1"/>
            <a:t>RosettaNet</a:t>
          </a:r>
          <a:r>
            <a:rPr lang="de-AT" sz="1600" kern="1200" dirty="0"/>
            <a:t> und SWIFT </a:t>
          </a:r>
          <a:r>
            <a:rPr lang="de-AT" sz="1600" kern="1200" baseline="30000" dirty="0"/>
            <a:t>TM</a:t>
          </a:r>
          <a:r>
            <a:rPr lang="de-AT" sz="1600" kern="1200" dirty="0"/>
            <a:t> .</a:t>
          </a:r>
        </a:p>
      </dsp:txBody>
      <dsp:txXfrm>
        <a:off x="4931739" y="538"/>
        <a:ext cx="3645581" cy="2187349"/>
      </dsp:txXfrm>
    </dsp:sp>
    <dsp:sp modelId="{E37430FE-2092-4CE7-9229-C8EA113A8C35}">
      <dsp:nvSpPr>
        <dsp:cNvPr id="0" name=""/>
        <dsp:cNvSpPr/>
      </dsp:nvSpPr>
      <dsp:spPr>
        <a:xfrm>
          <a:off x="2926669" y="2552446"/>
          <a:ext cx="3645581" cy="2187349"/>
        </a:xfrm>
        <a:prstGeom prst="rect">
          <a:avLst/>
        </a:prstGeom>
        <a:gradFill rotWithShape="0">
          <a:gsLst>
            <a:gs pos="0">
              <a:schemeClr val="accent3">
                <a:hueOff val="614289"/>
                <a:satOff val="-14340"/>
                <a:lumOff val="19804"/>
                <a:alphaOff val="0"/>
                <a:tint val="98000"/>
                <a:lumMod val="110000"/>
              </a:schemeClr>
            </a:gs>
            <a:gs pos="84000">
              <a:schemeClr val="accent3">
                <a:hueOff val="614289"/>
                <a:satOff val="-14340"/>
                <a:lumOff val="19804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de-AT" sz="1600" b="1" kern="1200" dirty="0"/>
            <a:t>Tätigen mit Vertrauen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endParaRPr lang="de-AT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SzPts val="1000"/>
            <a:buFont typeface="Symbol" panose="05050102010706020507" pitchFamily="18" charset="2"/>
            <a:buNone/>
          </a:pPr>
          <a:r>
            <a:rPr lang="de-AT" sz="1600" kern="1200" dirty="0"/>
            <a:t>   Mit vollständiger Transparenz in Ihrem Partnernetzwerk können Sie Transaktionen überwachen, Probleme in Echtzeit identifizieren und schnell die Hauptursachen identifizieren, um Probleme schnell zu lösen.</a:t>
          </a:r>
        </a:p>
      </dsp:txBody>
      <dsp:txXfrm>
        <a:off x="2926669" y="2552446"/>
        <a:ext cx="3645581" cy="2187349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945875-17F9-465D-8728-0580F2149B0D}">
      <dsp:nvSpPr>
        <dsp:cNvPr id="0" name=""/>
        <dsp:cNvSpPr/>
      </dsp:nvSpPr>
      <dsp:spPr>
        <a:xfrm>
          <a:off x="0" y="883115"/>
          <a:ext cx="3194058" cy="191643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1400" b="1" kern="1200" dirty="0"/>
            <a:t>Kontrollieren Sie die API-Sicherheit</a:t>
          </a:r>
          <a:br>
            <a:rPr lang="de-AT" sz="1400" b="1" kern="1200" dirty="0"/>
          </a:br>
          <a:endParaRPr lang="de-DE" sz="1400" b="0" i="0" u="none" strike="noStrike" kern="1200" cap="none" baseline="0" noProof="0" dirty="0">
            <a:latin typeface="Franklin Gothic Book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de-AT" sz="1400" kern="1200" dirty="0"/>
            <a:t>   Schützen Sie APIs, Daten und Microservices mit Authentifizierung und Zugriffskontrolle. Legen Sie Schwellenwerte und Grenzwerte fest, um die API-Nutzung zu steuern.</a:t>
          </a:r>
        </a:p>
      </dsp:txBody>
      <dsp:txXfrm>
        <a:off x="0" y="883115"/>
        <a:ext cx="3194058" cy="1916435"/>
      </dsp:txXfrm>
    </dsp:sp>
    <dsp:sp modelId="{A33C3143-2EBD-4A76-874A-F3DC4981E9A8}">
      <dsp:nvSpPr>
        <dsp:cNvPr id="0" name=""/>
        <dsp:cNvSpPr/>
      </dsp:nvSpPr>
      <dsp:spPr>
        <a:xfrm>
          <a:off x="3513464" y="883115"/>
          <a:ext cx="3194058" cy="191643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400" b="1" kern="1200" dirty="0"/>
            <a:t>Holen Sie sich Microservices</a:t>
          </a:r>
          <a:br>
            <a:rPr lang="de-AT" sz="1400" b="1" kern="1200" dirty="0"/>
          </a:br>
          <a:endParaRPr lang="de-A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de-AT" sz="1400" kern="1200" dirty="0"/>
            <a:t>   Gruppieren und verwalten Sie Microservices wie bei Geschäftsanwendungen. Wiederverwenden und regieren Sie sie, um die Kontrolle zu übernehmen und Chaos zu vermeiden.  </a:t>
          </a:r>
        </a:p>
      </dsp:txBody>
      <dsp:txXfrm>
        <a:off x="3513464" y="883115"/>
        <a:ext cx="3194058" cy="1916435"/>
      </dsp:txXfrm>
    </dsp:sp>
    <dsp:sp modelId="{760EC377-386A-4688-9154-98A0A50F11FD}">
      <dsp:nvSpPr>
        <dsp:cNvPr id="0" name=""/>
        <dsp:cNvSpPr/>
      </dsp:nvSpPr>
      <dsp:spPr>
        <a:xfrm>
          <a:off x="7026928" y="883115"/>
          <a:ext cx="3194058" cy="191643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400" b="1" kern="1200" dirty="0"/>
            <a:t>Monetarisieren Sie Ihre Daten</a:t>
          </a:r>
          <a:br>
            <a:rPr lang="de-AT" sz="1400" b="1" kern="1200" dirty="0"/>
          </a:br>
          <a:endParaRPr lang="de-A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de-AT" sz="1400" kern="1200" dirty="0"/>
            <a:t>   Überwachen Sie mit erhöhter Transparenz, wer Ihre APIs und Microservices verwendet. Messen Sie, was verbraucht wird, um die Einnahmen direkt oder indirekt zu beeinflussen.</a:t>
          </a:r>
        </a:p>
      </dsp:txBody>
      <dsp:txXfrm>
        <a:off x="7026928" y="883115"/>
        <a:ext cx="3194058" cy="1916435"/>
      </dsp:txXfrm>
    </dsp:sp>
    <dsp:sp modelId="{D903D1C0-25B8-4D1E-A674-5CBA407CC737}">
      <dsp:nvSpPr>
        <dsp:cNvPr id="0" name=""/>
        <dsp:cNvSpPr/>
      </dsp:nvSpPr>
      <dsp:spPr>
        <a:xfrm>
          <a:off x="0" y="3118955"/>
          <a:ext cx="3194058" cy="191643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400" b="1" kern="1200" dirty="0"/>
            <a:t>Entwickler anziehen</a:t>
          </a:r>
          <a:br>
            <a:rPr lang="de-AT" sz="1400" b="1" kern="1200" dirty="0"/>
          </a:br>
          <a:endParaRPr lang="de-A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de-AT" sz="1400" kern="1200" dirty="0"/>
            <a:t>   Erstellen Sie eine Storefront für Ihre APIs mit einem API-Portal. Erweitern Sie Ihr Entwickler-Ökosystem und bauen Sie eine Community rund um Ihre APIs auf.</a:t>
          </a:r>
        </a:p>
      </dsp:txBody>
      <dsp:txXfrm>
        <a:off x="0" y="3118955"/>
        <a:ext cx="3194058" cy="1916435"/>
      </dsp:txXfrm>
    </dsp:sp>
    <dsp:sp modelId="{EF8556EA-0CCF-4CD5-BEE4-14460445453D}">
      <dsp:nvSpPr>
        <dsp:cNvPr id="0" name=""/>
        <dsp:cNvSpPr/>
      </dsp:nvSpPr>
      <dsp:spPr>
        <a:xfrm>
          <a:off x="3513464" y="3118955"/>
          <a:ext cx="3194058" cy="191643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400" b="1" kern="1200" dirty="0"/>
            <a:t>Katalog-APIs</a:t>
          </a:r>
          <a:br>
            <a:rPr lang="de-AT" sz="1400" b="1" kern="1200" dirty="0"/>
          </a:br>
          <a:endParaRPr lang="de-A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de-AT" sz="1400" kern="1200" dirty="0"/>
            <a:t>   Verwalten Sie den gesamten API-Lebenszyklus in Ihrer gesamten API-Landschaft. Katalogisieren und verwalten Sie alle Assets, von Services bis zu APIs, um die Auswirkungen von Änderungen zu verstehen.</a:t>
          </a:r>
        </a:p>
      </dsp:txBody>
      <dsp:txXfrm>
        <a:off x="3513464" y="3118955"/>
        <a:ext cx="3194058" cy="1916435"/>
      </dsp:txXfrm>
    </dsp:sp>
    <dsp:sp modelId="{83544CC0-AFEF-408F-AB56-DEB2B931485F}">
      <dsp:nvSpPr>
        <dsp:cNvPr id="0" name=""/>
        <dsp:cNvSpPr/>
      </dsp:nvSpPr>
      <dsp:spPr>
        <a:xfrm>
          <a:off x="7026928" y="3118955"/>
          <a:ext cx="3194058" cy="191643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400" b="1" kern="1200" dirty="0"/>
            <a:t>Überwachen Sie die API-Nutzung</a:t>
          </a:r>
          <a:br>
            <a:rPr lang="de-AT" sz="1400" b="1" kern="1200" dirty="0"/>
          </a:br>
          <a:endParaRPr lang="de-AT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de-AT" sz="1400" kern="1200" dirty="0"/>
            <a:t>   Vermeiden Sie zu hohe Ausgaben für APIs. Messen Sie, was verbraucht wird, und legen Sie Schwellenwerte mit Nutzungsbeschränkungen fest, um die Kosten zu kontrollieren und Ihr Budget genau zu verwalten.</a:t>
          </a:r>
        </a:p>
      </dsp:txBody>
      <dsp:txXfrm>
        <a:off x="7026928" y="3118955"/>
        <a:ext cx="3194058" cy="191643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945875-17F9-465D-8728-0580F2149B0D}">
      <dsp:nvSpPr>
        <dsp:cNvPr id="0" name=""/>
        <dsp:cNvSpPr/>
      </dsp:nvSpPr>
      <dsp:spPr>
        <a:xfrm>
          <a:off x="0" y="88311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1400" b="1" kern="1200" dirty="0"/>
            <a:t>Modellieren Sie Ihr Unternehmen</a:t>
          </a: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endParaRPr lang="de-DE" sz="1400" b="1" i="0" u="none" strike="noStrike" kern="1200" cap="none" baseline="0" noProof="0" dirty="0">
            <a:latin typeface="Franklin Gothic Book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de-DE" sz="1200" kern="1200" dirty="0"/>
            <a:t>   Modelle beeinflussen Organisations-strukturen, Prozesse, Anwendungssysteme, Daten und mehr. Erstellen Sie eine einzige Quelle der Wahrheit, um Ihre Strategie an Ihren Abläufen auszurichten.</a:t>
          </a:r>
          <a:endParaRPr lang="de-AT" sz="1200" kern="1200" dirty="0"/>
        </a:p>
      </dsp:txBody>
      <dsp:txXfrm>
        <a:off x="0" y="883115"/>
        <a:ext cx="3194058" cy="1916435"/>
      </dsp:txXfrm>
    </dsp:sp>
    <dsp:sp modelId="{BB7C27ED-3DCE-402E-B229-2A2FD6964A68}">
      <dsp:nvSpPr>
        <dsp:cNvPr id="0" name=""/>
        <dsp:cNvSpPr/>
      </dsp:nvSpPr>
      <dsp:spPr>
        <a:xfrm>
          <a:off x="3513464" y="88311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153572"/>
                <a:satOff val="-3585"/>
                <a:lumOff val="4951"/>
                <a:alphaOff val="0"/>
                <a:tint val="98000"/>
                <a:lumMod val="110000"/>
              </a:schemeClr>
            </a:gs>
            <a:gs pos="84000">
              <a:schemeClr val="accent3">
                <a:hueOff val="153572"/>
                <a:satOff val="-3585"/>
                <a:lumOff val="4951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400" b="1" kern="1200" dirty="0"/>
            <a:t>Prozesse entwerfen und verwalten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14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de-AT" sz="1200" kern="1200" dirty="0"/>
            <a:t>   </a:t>
          </a:r>
          <a:r>
            <a:rPr lang="de-DE" sz="1200" kern="1200" dirty="0"/>
            <a:t>Erstellen Sie Modelle schnell mit Geschäfts-notationen oder OMG-Standards wie </a:t>
          </a:r>
          <a:br>
            <a:rPr lang="de-DE" sz="1200" kern="1200" dirty="0"/>
          </a:br>
          <a:r>
            <a:rPr lang="de-DE" sz="1200" kern="1200" dirty="0"/>
            <a:t>BPMN ™ 2.0 und DMN ™ in einem zentralen Repository mit relevanten Dokumenten.</a:t>
          </a:r>
          <a:endParaRPr lang="de-AT" sz="1200" kern="1200" dirty="0"/>
        </a:p>
      </dsp:txBody>
      <dsp:txXfrm>
        <a:off x="3513464" y="883115"/>
        <a:ext cx="3194058" cy="1916435"/>
      </dsp:txXfrm>
    </dsp:sp>
    <dsp:sp modelId="{F38DAAA9-D776-4092-9DD2-8D014A6EB583}">
      <dsp:nvSpPr>
        <dsp:cNvPr id="0" name=""/>
        <dsp:cNvSpPr/>
      </dsp:nvSpPr>
      <dsp:spPr>
        <a:xfrm>
          <a:off x="7026928" y="88311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307144"/>
                <a:satOff val="-7170"/>
                <a:lumOff val="9902"/>
                <a:alphaOff val="0"/>
                <a:tint val="98000"/>
                <a:lumMod val="110000"/>
              </a:schemeClr>
            </a:gs>
            <a:gs pos="84000">
              <a:schemeClr val="accent3">
                <a:hueOff val="307144"/>
                <a:satOff val="-7170"/>
                <a:lumOff val="9902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400" b="1" kern="1200" dirty="0"/>
            <a:t>Kundenreisen zuordnen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14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de-AT" sz="1200" kern="1200" dirty="0"/>
            <a:t>   </a:t>
          </a:r>
          <a:r>
            <a:rPr lang="de-DE" sz="1200" kern="1200" dirty="0"/>
            <a:t>Kundenbedürfnisse verstehen, Interaktionen verfolgen und Prozesse extern anzeigen </a:t>
          </a:r>
          <a:br>
            <a:rPr lang="de-DE" sz="1200" kern="1200" dirty="0"/>
          </a:br>
          <a:r>
            <a:rPr lang="de-DE" sz="1200" kern="1200" dirty="0"/>
            <a:t>sowie Kontaktpunkte definieren und das Kundenerlebnis bereichern.</a:t>
          </a:r>
          <a:endParaRPr lang="de-AT" sz="1200" kern="1200" dirty="0"/>
        </a:p>
      </dsp:txBody>
      <dsp:txXfrm>
        <a:off x="7026928" y="883115"/>
        <a:ext cx="3194058" cy="1916435"/>
      </dsp:txXfrm>
    </dsp:sp>
    <dsp:sp modelId="{8CFB9564-5E00-4234-9E81-F188B94976AB}">
      <dsp:nvSpPr>
        <dsp:cNvPr id="0" name=""/>
        <dsp:cNvSpPr/>
      </dsp:nvSpPr>
      <dsp:spPr>
        <a:xfrm>
          <a:off x="1756732" y="311895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460716"/>
                <a:satOff val="-10755"/>
                <a:lumOff val="14853"/>
                <a:alphaOff val="0"/>
                <a:tint val="98000"/>
                <a:lumMod val="110000"/>
              </a:schemeClr>
            </a:gs>
            <a:gs pos="84000">
              <a:schemeClr val="accent3">
                <a:hueOff val="460716"/>
                <a:satOff val="-10755"/>
                <a:lumOff val="14853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400" b="1" kern="1200" dirty="0"/>
            <a:t>Mit Dashboards analysieren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14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de-AT" sz="1200" kern="1200" dirty="0"/>
            <a:t>   </a:t>
          </a:r>
          <a:r>
            <a:rPr lang="de-DE" sz="1200" kern="1200" dirty="0"/>
            <a:t>Verbinden Sie reale und konzeptionelle Daten, um KPIs in konsolidierten, kontextsensitiven Dashboards darzustellen und Entscheidungen auf der Grundlage klarer visueller Erkenntnisse zu treffen.</a:t>
          </a:r>
          <a:endParaRPr lang="de-AT" sz="1200" kern="1200" dirty="0"/>
        </a:p>
      </dsp:txBody>
      <dsp:txXfrm>
        <a:off x="1756732" y="3118955"/>
        <a:ext cx="3194058" cy="1916435"/>
      </dsp:txXfrm>
    </dsp:sp>
    <dsp:sp modelId="{E844DF4A-733C-41D8-BE70-CD9D35775566}">
      <dsp:nvSpPr>
        <dsp:cNvPr id="0" name=""/>
        <dsp:cNvSpPr/>
      </dsp:nvSpPr>
      <dsp:spPr>
        <a:xfrm>
          <a:off x="5270196" y="311895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614289"/>
                <a:satOff val="-14340"/>
                <a:lumOff val="19804"/>
                <a:alphaOff val="0"/>
                <a:tint val="98000"/>
                <a:lumMod val="110000"/>
              </a:schemeClr>
            </a:gs>
            <a:gs pos="84000">
              <a:schemeClr val="accent3">
                <a:hueOff val="614289"/>
                <a:satOff val="-14340"/>
                <a:lumOff val="19804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400" b="1" kern="1200" dirty="0"/>
            <a:t>Geschäftsszenarien simulieren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14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de-AT" sz="1200" kern="1200" dirty="0"/>
            <a:t>   </a:t>
          </a:r>
          <a:r>
            <a:rPr lang="de-DE" sz="1200" kern="1200" dirty="0"/>
            <a:t>Simulieren und analysieren Sie Geschäftsprozesse realistisch, um die </a:t>
          </a:r>
          <a:br>
            <a:rPr lang="de-DE" sz="1200" kern="1200" dirty="0"/>
          </a:br>
          <a:r>
            <a:rPr lang="de-DE" sz="1200" kern="1200" dirty="0"/>
            <a:t>besten Strategien für Verbesserungen zu ermitteln, bevor Sie Änderungen vornehmen.</a:t>
          </a:r>
          <a:endParaRPr lang="de-AT" sz="1200" kern="1200" dirty="0"/>
        </a:p>
      </dsp:txBody>
      <dsp:txXfrm>
        <a:off x="5270196" y="3118955"/>
        <a:ext cx="3194058" cy="191643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5326" y="128505"/>
          <a:ext cx="1072846" cy="1072846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22610" y="235785"/>
          <a:ext cx="858277" cy="858277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11997" y="1181429"/>
          <a:ext cx="8714882" cy="3092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Zentrale Verwaltung, Konfiguration und Überwachung von 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webMethods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-Systemumgebungen für On-</a:t>
          </a:r>
          <a:r>
            <a:rPr lang="de-DE" sz="2800" kern="1200" dirty="0" err="1">
              <a:solidFill>
                <a:schemeClr val="accent3">
                  <a:lumMod val="50000"/>
                </a:schemeClr>
              </a:solidFill>
            </a:rPr>
            <a:t>Premise</a:t>
          </a: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-Implementierungen und für Implementierungen in privaten und öffentlichen Clouds. Stellt Konsistenz sicher und senkt das Risiko.</a:t>
          </a:r>
          <a:endParaRPr lang="de-DE" sz="2800" kern="12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</dsp:txBody>
      <dsp:txXfrm>
        <a:off x="2011997" y="1181429"/>
        <a:ext cx="8714882" cy="3092252"/>
      </dsp:txXfrm>
    </dsp:sp>
    <dsp:sp modelId="{EA5713A7-20F7-4982-AEBE-4A0ACDB414EB}">
      <dsp:nvSpPr>
        <dsp:cNvPr id="0" name=""/>
        <dsp:cNvSpPr/>
      </dsp:nvSpPr>
      <dsp:spPr>
        <a:xfrm>
          <a:off x="2101356" y="309178"/>
          <a:ext cx="8253565" cy="639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IBM Command Central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101356" y="309178"/>
        <a:ext cx="8253565" cy="63929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5326" y="128505"/>
          <a:ext cx="1072846" cy="1072846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22610" y="235785"/>
          <a:ext cx="858277" cy="858277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11997" y="1181429"/>
          <a:ext cx="8714882" cy="3092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Eine Universal-Messaging-Plattform mit extrem geringen Latenzen. Sie garantiert die Weiterleitung von Nachrichten an alle Unternehmens-, Web- und Mobilplattformen. </a:t>
          </a:r>
          <a:endParaRPr lang="de-DE" sz="2800" kern="12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28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2011997" y="1181429"/>
        <a:ext cx="8714882" cy="3092252"/>
      </dsp:txXfrm>
    </dsp:sp>
    <dsp:sp modelId="{EA5713A7-20F7-4982-AEBE-4A0ACDB414EB}">
      <dsp:nvSpPr>
        <dsp:cNvPr id="0" name=""/>
        <dsp:cNvSpPr/>
      </dsp:nvSpPr>
      <dsp:spPr>
        <a:xfrm>
          <a:off x="2101356" y="309178"/>
          <a:ext cx="8253565" cy="639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IBM Universal Messaging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101356" y="309178"/>
        <a:ext cx="8253565" cy="63929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945875-17F9-465D-8728-0580F2149B0D}">
      <dsp:nvSpPr>
        <dsp:cNvPr id="0" name=""/>
        <dsp:cNvSpPr/>
      </dsp:nvSpPr>
      <dsp:spPr>
        <a:xfrm>
          <a:off x="0" y="88311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1400" b="1" kern="1200" dirty="0"/>
            <a:t>Einfachheit</a:t>
          </a: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endParaRPr lang="de-DE" sz="1400" b="1" i="0" u="none" strike="noStrike" kern="1200" cap="none" baseline="0" noProof="0" dirty="0">
            <a:latin typeface="Franklin Gothic Book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de-DE" sz="1200" kern="1200" dirty="0"/>
            <a:t>   Branchenführende Messaging-Standards, Kabelprotokolle und Transportoptionen aus einer einzigen Lösung, wodurch die Komplexität und Latenz vermieden wird, </a:t>
          </a:r>
          <a:br>
            <a:rPr lang="de-DE" sz="1200" kern="1200" dirty="0"/>
          </a:br>
          <a:r>
            <a:rPr lang="de-DE" sz="1200" kern="1200" dirty="0"/>
            <a:t>die durch die Überbrückung mehrerer Messaging-Systeme entstehen.</a:t>
          </a:r>
          <a:endParaRPr lang="de-AT" sz="1200" kern="1200" dirty="0"/>
        </a:p>
      </dsp:txBody>
      <dsp:txXfrm>
        <a:off x="0" y="883115"/>
        <a:ext cx="3194058" cy="1916435"/>
      </dsp:txXfrm>
    </dsp:sp>
    <dsp:sp modelId="{BB7C27ED-3DCE-402E-B229-2A2FD6964A68}">
      <dsp:nvSpPr>
        <dsp:cNvPr id="0" name=""/>
        <dsp:cNvSpPr/>
      </dsp:nvSpPr>
      <dsp:spPr>
        <a:xfrm>
          <a:off x="3513464" y="88311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153572"/>
                <a:satOff val="-3585"/>
                <a:lumOff val="4951"/>
                <a:alphaOff val="0"/>
                <a:tint val="98000"/>
                <a:lumMod val="110000"/>
              </a:schemeClr>
            </a:gs>
            <a:gs pos="84000">
              <a:schemeClr val="accent3">
                <a:hueOff val="153572"/>
                <a:satOff val="-3585"/>
                <a:lumOff val="4951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400" b="1" kern="1200" dirty="0"/>
            <a:t>Skalierbarkeit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14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de-DE" sz="1200" kern="1200" dirty="0"/>
            <a:t>   Skalieren Sie Anwendungen, wenn neue Bereitstellungskanäle die Anforderungen neuer Geräte oder Protokolle erfordern und darauf reagieren. Skalieren Sie mit jeder Zunahme der Benutzerzahlen oder des Datenvolumens</a:t>
          </a:r>
          <a:endParaRPr lang="de-AT" sz="1200" kern="1200" dirty="0"/>
        </a:p>
      </dsp:txBody>
      <dsp:txXfrm>
        <a:off x="3513464" y="883115"/>
        <a:ext cx="3194058" cy="1916435"/>
      </dsp:txXfrm>
    </dsp:sp>
    <dsp:sp modelId="{F38DAAA9-D776-4092-9DD2-8D014A6EB583}">
      <dsp:nvSpPr>
        <dsp:cNvPr id="0" name=""/>
        <dsp:cNvSpPr/>
      </dsp:nvSpPr>
      <dsp:spPr>
        <a:xfrm>
          <a:off x="7026928" y="88311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307144"/>
                <a:satOff val="-7170"/>
                <a:lumOff val="9902"/>
                <a:alphaOff val="0"/>
                <a:tint val="98000"/>
                <a:lumMod val="110000"/>
              </a:schemeClr>
            </a:gs>
            <a:gs pos="84000">
              <a:schemeClr val="accent3">
                <a:hueOff val="307144"/>
                <a:satOff val="-7170"/>
                <a:lumOff val="9902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400" b="1" kern="1200" dirty="0"/>
            <a:t>Mehrsprachige APIs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14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de-AT" sz="1200" kern="1200" dirty="0"/>
            <a:t>   </a:t>
          </a:r>
          <a:r>
            <a:rPr lang="de-DE" sz="1200" kern="1200" dirty="0"/>
            <a:t>Volle Interoperabilität zwischen Client-APIs Ihrer Wahl auf Unternehmens-, Web- und mobilen Plattformen.</a:t>
          </a:r>
          <a:endParaRPr lang="de-AT" sz="1200" kern="1200" dirty="0"/>
        </a:p>
      </dsp:txBody>
      <dsp:txXfrm>
        <a:off x="7026928" y="883115"/>
        <a:ext cx="3194058" cy="1916435"/>
      </dsp:txXfrm>
    </dsp:sp>
    <dsp:sp modelId="{8CFB9564-5E00-4234-9E81-F188B94976AB}">
      <dsp:nvSpPr>
        <dsp:cNvPr id="0" name=""/>
        <dsp:cNvSpPr/>
      </dsp:nvSpPr>
      <dsp:spPr>
        <a:xfrm>
          <a:off x="1756732" y="311895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460716"/>
                <a:satOff val="-10755"/>
                <a:lumOff val="14853"/>
                <a:alphaOff val="0"/>
                <a:tint val="98000"/>
                <a:lumMod val="110000"/>
              </a:schemeClr>
            </a:gs>
            <a:gs pos="84000">
              <a:schemeClr val="accent3">
                <a:hueOff val="460716"/>
                <a:satOff val="-10755"/>
                <a:lumOff val="14853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400" b="1" kern="1200" dirty="0"/>
            <a:t>Sicherheit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14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de-DE" sz="1200" kern="1200" dirty="0"/>
            <a:t>   Kommunizieren Sie mit einem sicheren Transaktionssystem, das Verschlüsselung, steckbare Authentifizierung und Berechtigungsdienste umfasst, die die gesetzlichen Anforderungen übertreffen.</a:t>
          </a:r>
          <a:endParaRPr lang="de-AT" sz="1200" kern="1200" dirty="0"/>
        </a:p>
      </dsp:txBody>
      <dsp:txXfrm>
        <a:off x="1756732" y="3118955"/>
        <a:ext cx="3194058" cy="1916435"/>
      </dsp:txXfrm>
    </dsp:sp>
    <dsp:sp modelId="{E844DF4A-733C-41D8-BE70-CD9D35775566}">
      <dsp:nvSpPr>
        <dsp:cNvPr id="0" name=""/>
        <dsp:cNvSpPr/>
      </dsp:nvSpPr>
      <dsp:spPr>
        <a:xfrm>
          <a:off x="5270196" y="3118955"/>
          <a:ext cx="3194058" cy="1916435"/>
        </a:xfrm>
        <a:prstGeom prst="rect">
          <a:avLst/>
        </a:prstGeom>
        <a:gradFill rotWithShape="0">
          <a:gsLst>
            <a:gs pos="0">
              <a:schemeClr val="accent3">
                <a:hueOff val="614289"/>
                <a:satOff val="-14340"/>
                <a:lumOff val="19804"/>
                <a:alphaOff val="0"/>
                <a:tint val="98000"/>
                <a:lumMod val="110000"/>
              </a:schemeClr>
            </a:gs>
            <a:gs pos="84000">
              <a:schemeClr val="accent3">
                <a:hueOff val="614289"/>
                <a:satOff val="-14340"/>
                <a:lumOff val="19804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400" b="1" kern="1200" dirty="0"/>
            <a:t>Hohe Verfügbarkeit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14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de-AT" sz="1200" kern="1200" dirty="0"/>
            <a:t>   </a:t>
          </a:r>
          <a:r>
            <a:rPr lang="de-DE" sz="1200" kern="1200" dirty="0"/>
            <a:t>Garantierte Nachrichtenübermittlung mit Transaktionssemantik und Persistenz, die unübertroffene Verfügbarkeit bietet.</a:t>
          </a:r>
          <a:endParaRPr lang="de-AT" sz="1200" kern="1200" dirty="0"/>
        </a:p>
      </dsp:txBody>
      <dsp:txXfrm>
        <a:off x="5270196" y="3118955"/>
        <a:ext cx="3194058" cy="191643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3DC41-DB3C-42F3-97B9-0C7CD5253912}">
      <dsp:nvSpPr>
        <dsp:cNvPr id="0" name=""/>
        <dsp:cNvSpPr/>
      </dsp:nvSpPr>
      <dsp:spPr>
        <a:xfrm>
          <a:off x="810393" y="128631"/>
          <a:ext cx="1073895" cy="1073895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9F96FC-6F61-4A13-B661-3045A51F04BA}">
      <dsp:nvSpPr>
        <dsp:cNvPr id="0" name=""/>
        <dsp:cNvSpPr/>
      </dsp:nvSpPr>
      <dsp:spPr>
        <a:xfrm>
          <a:off x="917783" y="236016"/>
          <a:ext cx="859116" cy="859116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BBA7A7-B96C-479D-9799-522ABDEC9D7D}">
      <dsp:nvSpPr>
        <dsp:cNvPr id="0" name=""/>
        <dsp:cNvSpPr/>
      </dsp:nvSpPr>
      <dsp:spPr>
        <a:xfrm>
          <a:off x="2008234" y="1182584"/>
          <a:ext cx="8723401" cy="30952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>
              <a:solidFill>
                <a:schemeClr val="accent3">
                  <a:lumMod val="50000"/>
                </a:schemeClr>
              </a:solidFill>
            </a:rPr>
            <a:t>Einrichtung und Steuerung von File-Transfers; ermöglicht Unternehmen, Dateien jeder Größe intern und extern sicher zu versenden und zu empfangen. </a:t>
          </a:r>
          <a:endParaRPr lang="de-DE" sz="2800" kern="1200" dirty="0">
            <a:solidFill>
              <a:schemeClr val="accent3">
                <a:lumMod val="50000"/>
              </a:schemeClr>
            </a:solidFill>
            <a:latin typeface="Franklin Gothic Book"/>
          </a:endParaRPr>
        </a:p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de-AT" sz="2800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2008234" y="1182584"/>
        <a:ext cx="8723401" cy="3095275"/>
      </dsp:txXfrm>
    </dsp:sp>
    <dsp:sp modelId="{EA5713A7-20F7-4982-AEBE-4A0ACDB414EB}">
      <dsp:nvSpPr>
        <dsp:cNvPr id="0" name=""/>
        <dsp:cNvSpPr/>
      </dsp:nvSpPr>
      <dsp:spPr>
        <a:xfrm>
          <a:off x="2097681" y="309480"/>
          <a:ext cx="8261633" cy="6399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0" tIns="81280" rIns="81280" bIns="81280" numCol="1" spcCol="1270" anchor="b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e-AT" sz="3200" b="1" i="0" u="none" strike="noStrike" kern="1200" cap="none" baseline="0" noProof="0" dirty="0">
              <a:solidFill>
                <a:srgbClr val="496875"/>
              </a:solidFill>
              <a:latin typeface="Franklin Gothic Book"/>
            </a:rPr>
            <a:t>webMethods </a:t>
          </a:r>
          <a:r>
            <a:rPr lang="de-AT" sz="3200" b="1" i="0" u="none" strike="noStrike" kern="1200" cap="none" baseline="0" noProof="0" dirty="0" err="1">
              <a:solidFill>
                <a:srgbClr val="496875"/>
              </a:solidFill>
              <a:latin typeface="Franklin Gothic Book"/>
            </a:rPr>
            <a:t>ActiveTransfer</a:t>
          </a:r>
          <a:endParaRPr lang="de-DE" sz="1500" b="1" i="0" u="none" strike="noStrike" kern="1200" cap="none" baseline="0" noProof="0" dirty="0">
            <a:solidFill>
              <a:srgbClr val="496875"/>
            </a:solidFill>
            <a:latin typeface="Franklin Gothic Book"/>
          </a:endParaRPr>
        </a:p>
      </dsp:txBody>
      <dsp:txXfrm>
        <a:off x="2097681" y="309480"/>
        <a:ext cx="8261633" cy="6399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A00687-1E81-4A2E-9456-28F850839B11}" type="datetimeFigureOut">
              <a:rPr lang="de-AT" smtClean="0"/>
              <a:t>31.07.2025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BCE6DD-1F6D-472C-B2DC-98BE2B13586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41834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7/31/2025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726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461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7/31/2025</a:t>
            </a:fld>
            <a:endParaRPr lang="en-US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26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7/31/2025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397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7/31/2025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423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041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7/31/2025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86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7/31/2025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180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7/31/2025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829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7/31/2025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339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0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98367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5.svg"/><Relationship Id="rId7" Type="http://schemas.openxmlformats.org/officeDocument/2006/relationships/diagramQuickStyle" Target="../diagrams/quickStyle8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image" Target="../media/image1.png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diagramLayout" Target="../diagrams/layout9.xml"/><Relationship Id="rId7" Type="http://schemas.openxmlformats.org/officeDocument/2006/relationships/image" Target="../media/image1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9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9.xml"/><Relationship Id="rId9" Type="http://schemas.openxmlformats.org/officeDocument/2006/relationships/image" Target="../media/image25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5.svg"/><Relationship Id="rId7" Type="http://schemas.openxmlformats.org/officeDocument/2006/relationships/diagramQuickStyle" Target="../diagrams/quickStyle10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image" Target="../media/image1.png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diagramLayout" Target="../diagrams/layout11.xml"/><Relationship Id="rId7" Type="http://schemas.openxmlformats.org/officeDocument/2006/relationships/image" Target="../media/image1.pn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11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11.xml"/><Relationship Id="rId9" Type="http://schemas.openxmlformats.org/officeDocument/2006/relationships/image" Target="../media/image27.sv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diagramLayout" Target="../diagrams/layout12.xml"/><Relationship Id="rId7" Type="http://schemas.openxmlformats.org/officeDocument/2006/relationships/image" Target="../media/image1.png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12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12.xml"/><Relationship Id="rId9" Type="http://schemas.openxmlformats.org/officeDocument/2006/relationships/image" Target="../media/image29.sv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diagramLayout" Target="../diagrams/layout13.xml"/><Relationship Id="rId7" Type="http://schemas.openxmlformats.org/officeDocument/2006/relationships/image" Target="../media/image1.png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13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13.xml"/><Relationship Id="rId9" Type="http://schemas.openxmlformats.org/officeDocument/2006/relationships/image" Target="../media/image31.sv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diagramLayout" Target="../diagrams/layout14.xml"/><Relationship Id="rId7" Type="http://schemas.openxmlformats.org/officeDocument/2006/relationships/image" Target="../media/image1.png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14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14.xml"/><Relationship Id="rId9" Type="http://schemas.openxmlformats.org/officeDocument/2006/relationships/image" Target="../media/image33.sv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diagramLayout" Target="../diagrams/layout15.xml"/><Relationship Id="rId7" Type="http://schemas.openxmlformats.org/officeDocument/2006/relationships/image" Target="../media/image1.png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15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15.xml"/><Relationship Id="rId9" Type="http://schemas.openxmlformats.org/officeDocument/2006/relationships/image" Target="../media/image35.sv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diagramLayout" Target="../diagrams/layout16.xml"/><Relationship Id="rId7" Type="http://schemas.openxmlformats.org/officeDocument/2006/relationships/image" Target="../media/image1.png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16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16.xml"/><Relationship Id="rId9" Type="http://schemas.openxmlformats.org/officeDocument/2006/relationships/image" Target="../media/image37.sv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5.svg"/><Relationship Id="rId7" Type="http://schemas.openxmlformats.org/officeDocument/2006/relationships/diagramQuickStyle" Target="../diagrams/quickStyle17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image" Target="../media/image1.png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13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diagramQuickStyle" Target="../diagrams/quickStyle1.xml"/><Relationship Id="rId12" Type="http://schemas.openxmlformats.org/officeDocument/2006/relationships/image" Target="../media/image8.png"/><Relationship Id="rId17" Type="http://schemas.openxmlformats.org/officeDocument/2006/relationships/image" Target="../media/image13.svg"/><Relationship Id="rId2" Type="http://schemas.openxmlformats.org/officeDocument/2006/relationships/image" Target="../media/image1.png"/><Relationship Id="rId16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11" Type="http://schemas.openxmlformats.org/officeDocument/2006/relationships/image" Target="../media/image7.svg"/><Relationship Id="rId5" Type="http://schemas.openxmlformats.org/officeDocument/2006/relationships/diagramData" Target="../diagrams/data1.xml"/><Relationship Id="rId15" Type="http://schemas.openxmlformats.org/officeDocument/2006/relationships/image" Target="../media/image11.svg"/><Relationship Id="rId10" Type="http://schemas.openxmlformats.org/officeDocument/2006/relationships/image" Target="../media/image6.png"/><Relationship Id="rId4" Type="http://schemas.openxmlformats.org/officeDocument/2006/relationships/image" Target="../media/image5.svg"/><Relationship Id="rId9" Type="http://schemas.microsoft.com/office/2007/relationships/diagramDrawing" Target="../diagrams/drawing1.xml"/><Relationship Id="rId14" Type="http://schemas.openxmlformats.org/officeDocument/2006/relationships/image" Target="../media/image10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diagramLayout" Target="../diagrams/layout18.xml"/><Relationship Id="rId7" Type="http://schemas.openxmlformats.org/officeDocument/2006/relationships/image" Target="../media/image1.png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18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18.xml"/><Relationship Id="rId9" Type="http://schemas.openxmlformats.org/officeDocument/2006/relationships/image" Target="../media/image39.sv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5.svg"/><Relationship Id="rId7" Type="http://schemas.openxmlformats.org/officeDocument/2006/relationships/diagramQuickStyle" Target="../diagrams/quickStyle19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image" Target="../media/image1.png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diagramLayout" Target="../diagrams/layout20.xml"/><Relationship Id="rId7" Type="http://schemas.openxmlformats.org/officeDocument/2006/relationships/image" Target="../media/image1.png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20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20.xml"/><Relationship Id="rId9" Type="http://schemas.openxmlformats.org/officeDocument/2006/relationships/image" Target="../media/image41.sv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diagramLayout" Target="../diagrams/layout21.xml"/><Relationship Id="rId7" Type="http://schemas.openxmlformats.org/officeDocument/2006/relationships/image" Target="../media/image1.png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21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21.xml"/><Relationship Id="rId9" Type="http://schemas.openxmlformats.org/officeDocument/2006/relationships/image" Target="../media/image43.sv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diagramLayout" Target="../diagrams/layout22.xml"/><Relationship Id="rId7" Type="http://schemas.openxmlformats.org/officeDocument/2006/relationships/image" Target="../media/image1.png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22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22.xml"/><Relationship Id="rId9" Type="http://schemas.openxmlformats.org/officeDocument/2006/relationships/image" Target="../media/image45.sv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diagramLayout" Target="../diagrams/layout23.xml"/><Relationship Id="rId7" Type="http://schemas.openxmlformats.org/officeDocument/2006/relationships/image" Target="../media/image1.png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3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23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23.xml"/><Relationship Id="rId9" Type="http://schemas.openxmlformats.org/officeDocument/2006/relationships/image" Target="../media/image47.sv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diagramLayout" Target="../diagrams/layout24.xml"/><Relationship Id="rId7" Type="http://schemas.openxmlformats.org/officeDocument/2006/relationships/image" Target="../media/image1.png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4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24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24.xml"/><Relationship Id="rId9" Type="http://schemas.openxmlformats.org/officeDocument/2006/relationships/image" Target="../media/image49.sv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diagramLayout" Target="../diagrams/layout25.xml"/><Relationship Id="rId7" Type="http://schemas.openxmlformats.org/officeDocument/2006/relationships/image" Target="../media/image1.png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5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25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25.xml"/><Relationship Id="rId9" Type="http://schemas.openxmlformats.org/officeDocument/2006/relationships/image" Target="../media/image51.sv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diagramLayout" Target="../diagrams/layout26.xml"/><Relationship Id="rId7" Type="http://schemas.openxmlformats.org/officeDocument/2006/relationships/image" Target="../media/image1.png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6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26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26.xml"/><Relationship Id="rId9" Type="http://schemas.openxmlformats.org/officeDocument/2006/relationships/image" Target="../media/image53.sv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3" Type="http://schemas.openxmlformats.org/officeDocument/2006/relationships/diagramLayout" Target="../diagrams/layout27.xml"/><Relationship Id="rId7" Type="http://schemas.openxmlformats.org/officeDocument/2006/relationships/image" Target="../media/image1.png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7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27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27.xml"/><Relationship Id="rId9" Type="http://schemas.openxmlformats.org/officeDocument/2006/relationships/image" Target="../media/image55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diagramLayout" Target="../diagrams/layout28.xml"/><Relationship Id="rId7" Type="http://schemas.openxmlformats.org/officeDocument/2006/relationships/image" Target="../media/image1.png"/><Relationship Id="rId2" Type="http://schemas.openxmlformats.org/officeDocument/2006/relationships/diagramData" Target="../diagrams/data2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8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28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28.xml"/><Relationship Id="rId9" Type="http://schemas.openxmlformats.org/officeDocument/2006/relationships/image" Target="../media/image57.sv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diagramLayout" Target="../diagrams/layout29.xml"/><Relationship Id="rId7" Type="http://schemas.openxmlformats.org/officeDocument/2006/relationships/image" Target="../media/image1.png"/><Relationship Id="rId2" Type="http://schemas.openxmlformats.org/officeDocument/2006/relationships/diagramData" Target="../diagrams/data2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9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29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29.xml"/><Relationship Id="rId9" Type="http://schemas.openxmlformats.org/officeDocument/2006/relationships/image" Target="../media/image59.sv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5.svg"/><Relationship Id="rId7" Type="http://schemas.openxmlformats.org/officeDocument/2006/relationships/diagramQuickStyle" Target="../diagrams/quickStyle30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image" Target="../media/image1.png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diagramLayout" Target="../diagrams/layout31.xml"/><Relationship Id="rId7" Type="http://schemas.openxmlformats.org/officeDocument/2006/relationships/image" Target="../media/image1.png"/><Relationship Id="rId2" Type="http://schemas.openxmlformats.org/officeDocument/2006/relationships/diagramData" Target="../diagrams/data3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1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31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31.xml"/><Relationship Id="rId9" Type="http://schemas.openxmlformats.org/officeDocument/2006/relationships/image" Target="../media/image61.sv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3" Type="http://schemas.openxmlformats.org/officeDocument/2006/relationships/diagramLayout" Target="../diagrams/layout32.xml"/><Relationship Id="rId7" Type="http://schemas.openxmlformats.org/officeDocument/2006/relationships/image" Target="../media/image1.png"/><Relationship Id="rId2" Type="http://schemas.openxmlformats.org/officeDocument/2006/relationships/diagramData" Target="../diagrams/data3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2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32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32.xml"/><Relationship Id="rId9" Type="http://schemas.openxmlformats.org/officeDocument/2006/relationships/image" Target="../media/image63.sv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diagramLayout" Target="../diagrams/layout33.xml"/><Relationship Id="rId7" Type="http://schemas.openxmlformats.org/officeDocument/2006/relationships/image" Target="../media/image1.png"/><Relationship Id="rId2" Type="http://schemas.openxmlformats.org/officeDocument/2006/relationships/diagramData" Target="../diagrams/data3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3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33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33.xml"/><Relationship Id="rId9" Type="http://schemas.openxmlformats.org/officeDocument/2006/relationships/image" Target="../media/image49.sv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3" Type="http://schemas.openxmlformats.org/officeDocument/2006/relationships/diagramLayout" Target="../diagrams/layout34.xml"/><Relationship Id="rId7" Type="http://schemas.openxmlformats.org/officeDocument/2006/relationships/image" Target="../media/image1.png"/><Relationship Id="rId2" Type="http://schemas.openxmlformats.org/officeDocument/2006/relationships/diagramData" Target="../diagrams/data3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4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34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34.xml"/><Relationship Id="rId9" Type="http://schemas.openxmlformats.org/officeDocument/2006/relationships/image" Target="../media/image65.sv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3" Type="http://schemas.openxmlformats.org/officeDocument/2006/relationships/diagramLayout" Target="../diagrams/layout35.xml"/><Relationship Id="rId7" Type="http://schemas.openxmlformats.org/officeDocument/2006/relationships/image" Target="../media/image1.png"/><Relationship Id="rId2" Type="http://schemas.openxmlformats.org/officeDocument/2006/relationships/diagramData" Target="../diagrams/data3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5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35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35.xml"/><Relationship Id="rId9" Type="http://schemas.openxmlformats.org/officeDocument/2006/relationships/image" Target="../media/image67.sv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png"/><Relationship Id="rId3" Type="http://schemas.openxmlformats.org/officeDocument/2006/relationships/diagramLayout" Target="../diagrams/layout36.xml"/><Relationship Id="rId7" Type="http://schemas.openxmlformats.org/officeDocument/2006/relationships/image" Target="../media/image1.png"/><Relationship Id="rId2" Type="http://schemas.openxmlformats.org/officeDocument/2006/relationships/diagramData" Target="../diagrams/data3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6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36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36.xml"/><Relationship Id="rId9" Type="http://schemas.openxmlformats.org/officeDocument/2006/relationships/image" Target="../media/image69.sv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5.svg"/><Relationship Id="rId7" Type="http://schemas.openxmlformats.org/officeDocument/2006/relationships/diagramQuickStyle" Target="../diagrams/quickStyle37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image" Target="../media/image1.png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2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15.svg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3" Type="http://schemas.openxmlformats.org/officeDocument/2006/relationships/diagramLayout" Target="../diagrams/layout38.xml"/><Relationship Id="rId7" Type="http://schemas.openxmlformats.org/officeDocument/2006/relationships/image" Target="../media/image1.png"/><Relationship Id="rId2" Type="http://schemas.openxmlformats.org/officeDocument/2006/relationships/diagramData" Target="../diagrams/data3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8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38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38.xml"/><Relationship Id="rId9" Type="http://schemas.openxmlformats.org/officeDocument/2006/relationships/image" Target="../media/image71.svg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5.svg"/><Relationship Id="rId7" Type="http://schemas.openxmlformats.org/officeDocument/2006/relationships/diagramQuickStyle" Target="../diagrams/quickStyle39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image" Target="../media/image1.png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png"/><Relationship Id="rId3" Type="http://schemas.openxmlformats.org/officeDocument/2006/relationships/diagramLayout" Target="../diagrams/layout40.xml"/><Relationship Id="rId7" Type="http://schemas.openxmlformats.org/officeDocument/2006/relationships/image" Target="../media/image1.png"/><Relationship Id="rId2" Type="http://schemas.openxmlformats.org/officeDocument/2006/relationships/diagramData" Target="../diagrams/data4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0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40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40.xml"/><Relationship Id="rId9" Type="http://schemas.openxmlformats.org/officeDocument/2006/relationships/image" Target="../media/image73.svg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3" Type="http://schemas.openxmlformats.org/officeDocument/2006/relationships/diagramLayout" Target="../diagrams/layout41.xml"/><Relationship Id="rId7" Type="http://schemas.openxmlformats.org/officeDocument/2006/relationships/image" Target="../media/image1.png"/><Relationship Id="rId2" Type="http://schemas.openxmlformats.org/officeDocument/2006/relationships/diagramData" Target="../diagrams/data4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1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41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41.xml"/><Relationship Id="rId9" Type="http://schemas.openxmlformats.org/officeDocument/2006/relationships/image" Target="../media/image75.svg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3" Type="http://schemas.openxmlformats.org/officeDocument/2006/relationships/diagramLayout" Target="../diagrams/layout42.xml"/><Relationship Id="rId7" Type="http://schemas.openxmlformats.org/officeDocument/2006/relationships/image" Target="../media/image1.png"/><Relationship Id="rId2" Type="http://schemas.openxmlformats.org/officeDocument/2006/relationships/diagramData" Target="../diagrams/data4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2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42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42.xml"/><Relationship Id="rId9" Type="http://schemas.openxmlformats.org/officeDocument/2006/relationships/image" Target="../media/image77.svg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5.svg"/><Relationship Id="rId7" Type="http://schemas.openxmlformats.org/officeDocument/2006/relationships/diagramQuickStyle" Target="../diagrams/quickStyle4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image" Target="../media/image1.png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5.svg"/><Relationship Id="rId7" Type="http://schemas.openxmlformats.org/officeDocument/2006/relationships/diagramQuickStyle" Target="../diagrams/quickStyle4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image" Target="../media/image1.png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png"/><Relationship Id="rId3" Type="http://schemas.openxmlformats.org/officeDocument/2006/relationships/image" Target="../media/image5.svg"/><Relationship Id="rId7" Type="http://schemas.openxmlformats.org/officeDocument/2006/relationships/hyperlink" Target="https://www.mogi.at/?page_id=29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9.svg"/><Relationship Id="rId5" Type="http://schemas.openxmlformats.org/officeDocument/2006/relationships/image" Target="../media/image78.png"/><Relationship Id="rId4" Type="http://schemas.openxmlformats.org/officeDocument/2006/relationships/image" Target="../media/image1.png"/><Relationship Id="rId9" Type="http://schemas.openxmlformats.org/officeDocument/2006/relationships/image" Target="../media/image81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3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17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diagramLayout" Target="../diagrams/layout4.xml"/><Relationship Id="rId7" Type="http://schemas.openxmlformats.org/officeDocument/2006/relationships/image" Target="../media/image1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4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4.xml"/><Relationship Id="rId9" Type="http://schemas.openxmlformats.org/officeDocument/2006/relationships/image" Target="../media/image19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4.png"/><Relationship Id="rId7" Type="http://schemas.openxmlformats.org/officeDocument/2006/relationships/diagramQuickStyle" Target="../diagrams/quickStyle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../media/image5.svg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diagramLayout" Target="../diagrams/layout6.xml"/><Relationship Id="rId7" Type="http://schemas.openxmlformats.org/officeDocument/2006/relationships/image" Target="../media/image1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6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6.xml"/><Relationship Id="rId9" Type="http://schemas.openxmlformats.org/officeDocument/2006/relationships/image" Target="../media/image21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diagramLayout" Target="../diagrams/layout7.xml"/><Relationship Id="rId7" Type="http://schemas.openxmlformats.org/officeDocument/2006/relationships/image" Target="../media/image1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openxmlformats.org/officeDocument/2006/relationships/image" Target="../media/image5.svg"/><Relationship Id="rId5" Type="http://schemas.openxmlformats.org/officeDocument/2006/relationships/diagramColors" Target="../diagrams/colors7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7.xml"/><Relationship Id="rId9" Type="http://schemas.openxmlformats.org/officeDocument/2006/relationships/image" Target="../media/image2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AF47317F-C87A-4D9C-A72E-89C67FDA2C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A343C5F-7AA1-409B-BD18-44E928CE30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3" y="5031846"/>
            <a:ext cx="7223760" cy="111654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3FF31F9-8C96-4D43-9B36-20F6B6FE6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87694" y="0"/>
            <a:ext cx="4304306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7A3271F-C9D8-4DC2-91DE-67F6824DD9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81291" y="5264940"/>
            <a:ext cx="1534587" cy="626589"/>
          </a:xfrm>
          <a:ln w="57150">
            <a:noFill/>
          </a:ln>
        </p:spPr>
        <p:txBody>
          <a:bodyPr anchor="b">
            <a:normAutofit lnSpcReduction="10000"/>
          </a:bodyPr>
          <a:lstStyle/>
          <a:p>
            <a:r>
              <a:rPr lang="de-DE" sz="2000" dirty="0" err="1">
                <a:solidFill>
                  <a:schemeClr val="accent3">
                    <a:lumMod val="50000"/>
                  </a:schemeClr>
                </a:solidFill>
              </a:rPr>
              <a:t>MOgi</a:t>
            </a:r>
            <a:br>
              <a:rPr lang="de-DE" sz="1800"/>
            </a:br>
            <a:r>
              <a:rPr lang="de-DE" sz="1400" cap="none">
                <a:solidFill>
                  <a:schemeClr val="accent3">
                    <a:lumMod val="50000"/>
                  </a:schemeClr>
                </a:solidFill>
              </a:rPr>
              <a:t>b. c. c. GmbH</a:t>
            </a:r>
            <a:endParaRPr lang="de-DE" sz="140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B55F232-5F7C-4956-9FDE-C80E58BE82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9675" y="3889434"/>
            <a:ext cx="5817476" cy="1041204"/>
          </a:xfrm>
          <a:ln>
            <a:noFill/>
          </a:ln>
        </p:spPr>
        <p:txBody>
          <a:bodyPr anchor="b">
            <a:normAutofit/>
          </a:bodyPr>
          <a:lstStyle/>
          <a:p>
            <a:pPr algn="ctr"/>
            <a:r>
              <a:rPr lang="de-DE" sz="4800" dirty="0">
                <a:solidFill>
                  <a:srgbClr val="293A42"/>
                </a:solidFill>
              </a:rPr>
              <a:t>WebMethods </a:t>
            </a:r>
            <a:endParaRPr lang="de-DE" sz="4000" dirty="0">
              <a:solidFill>
                <a:srgbClr val="293A42"/>
              </a:solidFill>
            </a:endParaRPr>
          </a:p>
        </p:txBody>
      </p:sp>
      <p:pic>
        <p:nvPicPr>
          <p:cNvPr id="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9203B95C-22FC-4010-B47F-D39105BFFE1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91" t="16849" r="6486" b="1716"/>
          <a:stretch/>
        </p:blipFill>
        <p:spPr>
          <a:xfrm>
            <a:off x="3207901" y="5345916"/>
            <a:ext cx="838190" cy="469406"/>
          </a:xfrm>
          <a:prstGeom prst="rect">
            <a:avLst/>
          </a:prstGeom>
        </p:spPr>
      </p:pic>
      <p:pic>
        <p:nvPicPr>
          <p:cNvPr id="7" name="Grafik 7" descr="Ein Bild, das Uhr, Zeichnung, Schild enthält.&#10;&#10;Beschreibung automatisch generiert.">
            <a:extLst>
              <a:ext uri="{FF2B5EF4-FFF2-40B4-BE49-F238E27FC236}">
                <a16:creationId xmlns:a16="http://schemas.microsoft.com/office/drawing/2014/main" id="{A5A72386-EC21-4D1C-BC06-A3DA27A9B8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3708" y="1661390"/>
            <a:ext cx="5986584" cy="3369143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BA02295A-E105-4835-8B34-B0F43D22DA86}"/>
              </a:ext>
            </a:extLst>
          </p:cNvPr>
          <p:cNvSpPr/>
          <p:nvPr/>
        </p:nvSpPr>
        <p:spPr>
          <a:xfrm>
            <a:off x="7887694" y="0"/>
            <a:ext cx="4304306" cy="6858000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1028" name="Picture 4" descr="Logo">
            <a:extLst>
              <a:ext uri="{FF2B5EF4-FFF2-40B4-BE49-F238E27FC236}">
                <a16:creationId xmlns:a16="http://schemas.microsoft.com/office/drawing/2014/main" id="{EDB0A5FD-8092-469D-A99D-C8213FBFC27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8165"/>
          <a:stretch/>
        </p:blipFill>
        <p:spPr bwMode="auto">
          <a:xfrm>
            <a:off x="9160358" y="2284605"/>
            <a:ext cx="2153645" cy="2912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6492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3845F685-64D3-4D0D-A3F3-62A639FE29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AT" dirty="0"/>
              <a:t>IBM</a:t>
            </a:r>
            <a:r>
              <a:rPr lang="de-AT" b="0" kern="1200" cap="all" dirty="0">
                <a:latin typeface="+mj-lt"/>
                <a:ea typeface="+mj-ea"/>
                <a:cs typeface="+mj-cs"/>
              </a:rPr>
              <a:t> Universal Messaging</a:t>
            </a: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8" name="Grafik 7" descr="Netzwerk">
            <a:extLst>
              <a:ext uri="{FF2B5EF4-FFF2-40B4-BE49-F238E27FC236}">
                <a16:creationId xmlns:a16="http://schemas.microsoft.com/office/drawing/2014/main" id="{8AD4A287-FE56-4111-ADCC-B0C2A84FC0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graphicFrame>
        <p:nvGraphicFramePr>
          <p:cNvPr id="20" name="Diagramm 5">
            <a:extLst>
              <a:ext uri="{FF2B5EF4-FFF2-40B4-BE49-F238E27FC236}">
                <a16:creationId xmlns:a16="http://schemas.microsoft.com/office/drawing/2014/main" id="{B73F4143-F1A0-47BD-AD5C-D3A58D3A96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699218"/>
              </p:ext>
            </p:extLst>
          </p:nvPr>
        </p:nvGraphicFramePr>
        <p:xfrm>
          <a:off x="985506" y="1005839"/>
          <a:ext cx="10220987" cy="5918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427660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658356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Produkte</a:t>
            </a:r>
            <a:endParaRPr lang="en-US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Papier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394509" y="1968970"/>
            <a:ext cx="698625" cy="698625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939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3845F685-64D3-4D0D-A3F3-62A639FE29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AT" b="0" kern="1200" cap="all" dirty="0">
                <a:latin typeface="+mj-lt"/>
                <a:ea typeface="+mj-ea"/>
                <a:cs typeface="+mj-cs"/>
              </a:rPr>
              <a:t>webMethods </a:t>
            </a:r>
            <a:r>
              <a:rPr lang="de-AT" b="0" kern="1200" cap="all" dirty="0" err="1">
                <a:latin typeface="+mj-lt"/>
                <a:ea typeface="+mj-ea"/>
                <a:cs typeface="+mj-cs"/>
              </a:rPr>
              <a:t>ActiveTransfer</a:t>
            </a:r>
            <a:endParaRPr lang="de-AT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8" name="Grafik 7" descr="Netzwerk">
            <a:extLst>
              <a:ext uri="{FF2B5EF4-FFF2-40B4-BE49-F238E27FC236}">
                <a16:creationId xmlns:a16="http://schemas.microsoft.com/office/drawing/2014/main" id="{8AD4A287-FE56-4111-ADCC-B0C2A84FC0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graphicFrame>
        <p:nvGraphicFramePr>
          <p:cNvPr id="20" name="Diagramm 5">
            <a:extLst>
              <a:ext uri="{FF2B5EF4-FFF2-40B4-BE49-F238E27FC236}">
                <a16:creationId xmlns:a16="http://schemas.microsoft.com/office/drawing/2014/main" id="{B73F4143-F1A0-47BD-AD5C-D3A58D3A96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05430380"/>
              </p:ext>
            </p:extLst>
          </p:nvPr>
        </p:nvGraphicFramePr>
        <p:xfrm>
          <a:off x="985506" y="1005839"/>
          <a:ext cx="10220987" cy="5918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118675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135912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Produkte</a:t>
            </a:r>
            <a:endParaRPr lang="en-US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Datenbank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361851" y="1979856"/>
            <a:ext cx="698625" cy="698625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700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03981053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Produkte</a:t>
            </a:r>
            <a:endParaRPr lang="en-US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Workflow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361851" y="1979856"/>
            <a:ext cx="698625" cy="698625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732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3456811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Produkte</a:t>
            </a:r>
            <a:endParaRPr lang="en-US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Getrennt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361851" y="1990742"/>
            <a:ext cx="698625" cy="698625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115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4127636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Produkte</a:t>
            </a:r>
            <a:endParaRPr lang="en-US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Zielgruppe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361851" y="1989752"/>
            <a:ext cx="698625" cy="698625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388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62037557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>
                <a:latin typeface="+mj-lt"/>
                <a:ea typeface="+mj-ea"/>
                <a:cs typeface="+mj-cs"/>
              </a:rPr>
              <a:t>Produkte</a:t>
            </a: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Web Design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361851" y="2000143"/>
            <a:ext cx="698625" cy="698625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730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99125351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Produkte</a:t>
            </a:r>
            <a:endParaRPr lang="en-US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Überwachungskamera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413806" y="1989752"/>
            <a:ext cx="698625" cy="698625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777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3845F685-64D3-4D0D-A3F3-62A639FE29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webMethods</a:t>
            </a:r>
            <a:r>
              <a:rPr lang="en-US" b="0" kern="1200" cap="all" dirty="0">
                <a:latin typeface="+mj-lt"/>
                <a:ea typeface="+mj-ea"/>
                <a:cs typeface="+mj-cs"/>
              </a:rPr>
              <a:t> Business Process </a:t>
            </a:r>
            <a:br>
              <a:rPr lang="en-US" b="0" kern="1200" cap="all" dirty="0">
                <a:latin typeface="+mj-lt"/>
                <a:ea typeface="+mj-ea"/>
                <a:cs typeface="+mj-cs"/>
              </a:rPr>
            </a:br>
            <a:r>
              <a:rPr lang="en-US" b="0" kern="1200" cap="all" dirty="0">
                <a:latin typeface="+mj-lt"/>
                <a:ea typeface="+mj-ea"/>
                <a:cs typeface="+mj-cs"/>
              </a:rPr>
              <a:t>Management Suite (BPMS)</a:t>
            </a: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8" name="Grafik 7" descr="Netzwerk">
            <a:extLst>
              <a:ext uri="{FF2B5EF4-FFF2-40B4-BE49-F238E27FC236}">
                <a16:creationId xmlns:a16="http://schemas.microsoft.com/office/drawing/2014/main" id="{8AD4A287-FE56-4111-ADCC-B0C2A84FC0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graphicFrame>
        <p:nvGraphicFramePr>
          <p:cNvPr id="20" name="Diagramm 5">
            <a:extLst>
              <a:ext uri="{FF2B5EF4-FFF2-40B4-BE49-F238E27FC236}">
                <a16:creationId xmlns:a16="http://schemas.microsoft.com/office/drawing/2014/main" id="{B73F4143-F1A0-47BD-AD5C-D3A58D3A96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90803005"/>
              </p:ext>
            </p:extLst>
          </p:nvPr>
        </p:nvGraphicFramePr>
        <p:xfrm>
          <a:off x="1837561" y="1553364"/>
          <a:ext cx="8906639" cy="43995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144377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Warum</a:t>
            </a:r>
            <a:r>
              <a:rPr lang="en-US" b="0" kern="1200" cap="all" dirty="0">
                <a:latin typeface="+mj-lt"/>
                <a:ea typeface="+mj-ea"/>
                <a:cs typeface="+mj-cs"/>
              </a:rPr>
              <a:t> </a:t>
            </a:r>
            <a:r>
              <a:rPr lang="en-US" b="0" kern="1200" cap="all" dirty="0" err="1">
                <a:latin typeface="+mj-lt"/>
                <a:ea typeface="+mj-ea"/>
                <a:cs typeface="+mj-cs"/>
              </a:rPr>
              <a:t>webmethods</a:t>
            </a:r>
            <a:r>
              <a:rPr lang="en-US" b="0" kern="1200" cap="all" dirty="0">
                <a:latin typeface="+mj-lt"/>
                <a:ea typeface="+mj-ea"/>
                <a:cs typeface="+mj-cs"/>
              </a:rPr>
              <a:t>?</a:t>
            </a: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  <p:graphicFrame>
        <p:nvGraphicFramePr>
          <p:cNvPr id="5" name="Diagramm 5">
            <a:extLst>
              <a:ext uri="{FF2B5EF4-FFF2-40B4-BE49-F238E27FC236}">
                <a16:creationId xmlns:a16="http://schemas.microsoft.com/office/drawing/2014/main" id="{4A02B552-341B-4E2C-A1B6-E111F5B681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76935911"/>
              </p:ext>
            </p:extLst>
          </p:nvPr>
        </p:nvGraphicFramePr>
        <p:xfrm>
          <a:off x="709449" y="1309973"/>
          <a:ext cx="11052121" cy="5095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7" name="Grafik 6" descr="Torte">
            <a:extLst>
              <a:ext uri="{FF2B5EF4-FFF2-40B4-BE49-F238E27FC236}">
                <a16:creationId xmlns:a16="http://schemas.microsoft.com/office/drawing/2014/main" id="{64FBFA15-6AD2-496F-8C3E-F45121C52F6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587063" y="2686688"/>
            <a:ext cx="914400" cy="914400"/>
          </a:xfrm>
          <a:prstGeom prst="rect">
            <a:avLst/>
          </a:prstGeom>
        </p:spPr>
      </p:pic>
      <p:pic>
        <p:nvPicPr>
          <p:cNvPr id="8" name="Grafik 7" descr="Markierung">
            <a:extLst>
              <a:ext uri="{FF2B5EF4-FFF2-40B4-BE49-F238E27FC236}">
                <a16:creationId xmlns:a16="http://schemas.microsoft.com/office/drawing/2014/main" id="{27DEA97F-8B89-4F2A-B006-BF23F85D062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/>
        </p:blipFill>
        <p:spPr>
          <a:xfrm>
            <a:off x="4395953" y="2707429"/>
            <a:ext cx="914400" cy="914400"/>
          </a:xfrm>
          <a:prstGeom prst="rect">
            <a:avLst/>
          </a:prstGeom>
        </p:spPr>
      </p:pic>
      <p:pic>
        <p:nvPicPr>
          <p:cNvPr id="11" name="Grafik 10" descr="Handschlag">
            <a:extLst>
              <a:ext uri="{FF2B5EF4-FFF2-40B4-BE49-F238E27FC236}">
                <a16:creationId xmlns:a16="http://schemas.microsoft.com/office/drawing/2014/main" id="{F552B338-A21F-4F86-87B3-2F6F234EC49E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/>
        </p:blipFill>
        <p:spPr>
          <a:xfrm>
            <a:off x="7194362" y="2781284"/>
            <a:ext cx="914400" cy="914400"/>
          </a:xfrm>
          <a:prstGeom prst="rect">
            <a:avLst/>
          </a:prstGeom>
        </p:spPr>
      </p:pic>
      <p:pic>
        <p:nvPicPr>
          <p:cNvPr id="18" name="Grafik 17" descr="Zahnräder">
            <a:extLst>
              <a:ext uri="{FF2B5EF4-FFF2-40B4-BE49-F238E27FC236}">
                <a16:creationId xmlns:a16="http://schemas.microsoft.com/office/drawing/2014/main" id="{1F9985DE-FE1C-4E24-B6B4-5127C8ECC967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/>
        </p:blipFill>
        <p:spPr>
          <a:xfrm>
            <a:off x="9984888" y="275472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40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6210238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Produkte</a:t>
            </a:r>
            <a:endParaRPr lang="en-US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Schneller Vorlauf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403415" y="1989752"/>
            <a:ext cx="698625" cy="698625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368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3845F685-64D3-4D0D-A3F3-62A639FE29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AT" b="0" kern="1200" cap="all" dirty="0">
                <a:latin typeface="+mj-lt"/>
                <a:ea typeface="+mj-ea"/>
                <a:cs typeface="+mj-cs"/>
              </a:rPr>
              <a:t>webMethods Broker</a:t>
            </a: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8" name="Grafik 7" descr="Netzwerk">
            <a:extLst>
              <a:ext uri="{FF2B5EF4-FFF2-40B4-BE49-F238E27FC236}">
                <a16:creationId xmlns:a16="http://schemas.microsoft.com/office/drawing/2014/main" id="{8AD4A287-FE56-4111-ADCC-B0C2A84FC0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graphicFrame>
        <p:nvGraphicFramePr>
          <p:cNvPr id="20" name="Diagramm 5">
            <a:extLst>
              <a:ext uri="{FF2B5EF4-FFF2-40B4-BE49-F238E27FC236}">
                <a16:creationId xmlns:a16="http://schemas.microsoft.com/office/drawing/2014/main" id="{B73F4143-F1A0-47BD-AD5C-D3A58D3A96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24311967"/>
              </p:ext>
            </p:extLst>
          </p:nvPr>
        </p:nvGraphicFramePr>
        <p:xfrm>
          <a:off x="985506" y="1005839"/>
          <a:ext cx="10220987" cy="5918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00602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12122784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Produkte</a:t>
            </a:r>
            <a:endParaRPr lang="en-US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Klemmbrett nur Kreuze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361851" y="1968970"/>
            <a:ext cx="698625" cy="698625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878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0301980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Produkte</a:t>
            </a:r>
            <a:endParaRPr lang="en-US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Cloudcomputing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372242" y="1979361"/>
            <a:ext cx="698625" cy="698625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50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0352806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Produkte</a:t>
            </a:r>
            <a:endParaRPr lang="en-US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Pinsel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393024" y="2031316"/>
            <a:ext cx="597585" cy="597585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174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69511629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Produkte</a:t>
            </a:r>
            <a:endParaRPr lang="en-US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Ethernet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372242" y="1989752"/>
            <a:ext cx="698625" cy="698625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878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3270253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Produkte</a:t>
            </a:r>
            <a:endParaRPr lang="en-US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Smartphone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372242" y="2024037"/>
            <a:ext cx="698625" cy="639148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537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5988089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Produkte</a:t>
            </a:r>
            <a:endParaRPr lang="en-US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Loading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372242" y="1968970"/>
            <a:ext cx="698625" cy="698625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535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6004330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Produkte</a:t>
            </a:r>
            <a:endParaRPr lang="en-US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Online-Netzwerk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382634" y="2000144"/>
            <a:ext cx="664376" cy="664376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939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2424541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Produkte</a:t>
            </a:r>
            <a:endParaRPr lang="en-US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Sortieren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382633" y="1989752"/>
            <a:ext cx="698625" cy="698625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912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Warum</a:t>
            </a:r>
            <a:r>
              <a:rPr lang="en-US" b="0" kern="1200" cap="all" dirty="0">
                <a:latin typeface="+mj-lt"/>
                <a:ea typeface="+mj-ea"/>
                <a:cs typeface="+mj-cs"/>
              </a:rPr>
              <a:t> </a:t>
            </a:r>
            <a:r>
              <a:rPr lang="en-US" b="0" kern="1200" cap="all" dirty="0" err="1">
                <a:latin typeface="+mj-lt"/>
                <a:ea typeface="+mj-ea"/>
                <a:cs typeface="+mj-cs"/>
              </a:rPr>
              <a:t>webmethods</a:t>
            </a:r>
            <a:r>
              <a:rPr lang="en-US" b="0" kern="1200" cap="all" dirty="0">
                <a:latin typeface="+mj-lt"/>
                <a:ea typeface="+mj-ea"/>
                <a:cs typeface="+mj-cs"/>
              </a:rPr>
              <a:t>?</a:t>
            </a: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5CD730EA-09E1-4E0D-904F-541598CF2986}"/>
              </a:ext>
            </a:extLst>
          </p:cNvPr>
          <p:cNvGrpSpPr/>
          <p:nvPr/>
        </p:nvGrpSpPr>
        <p:grpSpPr>
          <a:xfrm>
            <a:off x="1969217" y="4239392"/>
            <a:ext cx="8253565" cy="868288"/>
            <a:chOff x="2101356" y="309178"/>
            <a:chExt cx="8253565" cy="868288"/>
          </a:xfrm>
        </p:grpSpPr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908A4B50-1323-4EC4-8A59-1D6B55A154A7}"/>
                </a:ext>
              </a:extLst>
            </p:cNvPr>
            <p:cNvSpPr/>
            <p:nvPr/>
          </p:nvSpPr>
          <p:spPr>
            <a:xfrm>
              <a:off x="2101356" y="309178"/>
              <a:ext cx="8253565" cy="63929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de-AT"/>
            </a:p>
          </p:txBody>
        </p: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934654B0-17C5-4D39-BD04-FF2DF273147C}"/>
                </a:ext>
              </a:extLst>
            </p:cNvPr>
            <p:cNvSpPr txBox="1"/>
            <p:nvPr/>
          </p:nvSpPr>
          <p:spPr>
            <a:xfrm>
              <a:off x="2101356" y="538168"/>
              <a:ext cx="8253565" cy="6392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1280" tIns="81280" rIns="81280" bIns="81280" numCol="1" spcCol="1270" anchor="b" anchorCtr="0">
              <a:noAutofit/>
            </a:bodyPr>
            <a:lstStyle/>
            <a:p>
              <a:pPr marL="0" lvl="0" indent="0" algn="ctr" defTabSz="1422400" rtl="0">
                <a:spcBef>
                  <a:spcPct val="0"/>
                </a:spcBef>
                <a:spcAft>
                  <a:spcPct val="35000"/>
                </a:spcAft>
                <a:buNone/>
                <a:defRPr b="1"/>
              </a:pPr>
              <a:r>
                <a:rPr lang="de-DE" sz="2800" i="1" u="none" strike="noStrike" kern="1200" cap="none" baseline="0" noProof="0" dirty="0">
                  <a:solidFill>
                    <a:srgbClr val="496875"/>
                  </a:solidFill>
                  <a:latin typeface="Franklin Gothic Book"/>
                </a:rPr>
                <a:t>Mit den </a:t>
              </a:r>
              <a:r>
                <a:rPr lang="de-DE" sz="2800" i="1" u="none" strike="noStrike" kern="1200" cap="none" baseline="0" noProof="0" dirty="0" err="1">
                  <a:solidFill>
                    <a:srgbClr val="496875"/>
                  </a:solidFill>
                  <a:latin typeface="Franklin Gothic Book"/>
                </a:rPr>
                <a:t>webMethods</a:t>
              </a:r>
              <a:r>
                <a:rPr lang="de-DE" sz="2800" i="1" u="none" strike="noStrike" kern="1200" cap="none" baseline="0" noProof="0" dirty="0">
                  <a:solidFill>
                    <a:srgbClr val="496875"/>
                  </a:solidFill>
                  <a:latin typeface="Franklin Gothic Book"/>
                </a:rPr>
                <a:t>-Produkten der </a:t>
              </a:r>
              <a:r>
                <a:rPr lang="de-DE" sz="2800" i="1" dirty="0">
                  <a:solidFill>
                    <a:srgbClr val="496875"/>
                  </a:solidFill>
                  <a:latin typeface="Franklin Gothic Book"/>
                </a:rPr>
                <a:t>IBM</a:t>
              </a:r>
              <a:r>
                <a:rPr lang="de-DE" sz="2800" i="1" u="none" strike="noStrike" kern="1200" cap="none" baseline="0" noProof="0" dirty="0">
                  <a:solidFill>
                    <a:srgbClr val="496875"/>
                  </a:solidFill>
                  <a:latin typeface="Franklin Gothic Book"/>
                </a:rPr>
                <a:t> integrieren Sie zügig Systeme, Partner, Daten, Geräte und SaaS-Anwendungen. </a:t>
              </a:r>
              <a:r>
                <a:rPr lang="de-DE" sz="2800" i="1" u="none" strike="noStrike" kern="1200" cap="none" baseline="0" noProof="0" dirty="0" err="1">
                  <a:solidFill>
                    <a:srgbClr val="496875"/>
                  </a:solidFill>
                  <a:latin typeface="Franklin Gothic Book"/>
                </a:rPr>
                <a:t>webMethods</a:t>
              </a:r>
              <a:r>
                <a:rPr lang="de-DE" sz="2800" i="1" u="none" strike="noStrike" kern="1200" cap="none" baseline="0" noProof="0" dirty="0">
                  <a:solidFill>
                    <a:srgbClr val="496875"/>
                  </a:solidFill>
                  <a:latin typeface="Franklin Gothic Book"/>
                </a:rPr>
                <a:t> ermöglicht die Entwicklung agiler Anwendungen, API-Management, Geschäftsprozess-Management, Integration sowie die Analyse des operativen Betriebs.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64547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4112083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Produkte</a:t>
            </a:r>
            <a:endParaRPr lang="en-US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Aus der Cloud herunterladen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372242" y="1979361"/>
            <a:ext cx="698625" cy="698625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826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21206399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Produkte</a:t>
            </a:r>
            <a:endParaRPr lang="en-US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Server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372242" y="1979361"/>
            <a:ext cx="698625" cy="698625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094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3845F685-64D3-4D0D-A3F3-62A639FE29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AT" b="0" kern="1200" cap="all" dirty="0">
                <a:latin typeface="+mj-lt"/>
                <a:ea typeface="+mj-ea"/>
                <a:cs typeface="+mj-cs"/>
              </a:rPr>
              <a:t>webMethods Integration Server</a:t>
            </a: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8" name="Grafik 7" descr="Netzwerk">
            <a:extLst>
              <a:ext uri="{FF2B5EF4-FFF2-40B4-BE49-F238E27FC236}">
                <a16:creationId xmlns:a16="http://schemas.microsoft.com/office/drawing/2014/main" id="{8AD4A287-FE56-4111-ADCC-B0C2A84FC0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graphicFrame>
        <p:nvGraphicFramePr>
          <p:cNvPr id="20" name="Diagramm 5">
            <a:extLst>
              <a:ext uri="{FF2B5EF4-FFF2-40B4-BE49-F238E27FC236}">
                <a16:creationId xmlns:a16="http://schemas.microsoft.com/office/drawing/2014/main" id="{B73F4143-F1A0-47BD-AD5C-D3A58D3A96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70247176"/>
              </p:ext>
            </p:extLst>
          </p:nvPr>
        </p:nvGraphicFramePr>
        <p:xfrm>
          <a:off x="985506" y="1005839"/>
          <a:ext cx="10220987" cy="5918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384958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7160009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Produkte</a:t>
            </a:r>
            <a:endParaRPr lang="en-US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Computer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361851" y="1968970"/>
            <a:ext cx="698625" cy="698625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993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55579542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Produkte</a:t>
            </a:r>
            <a:endParaRPr lang="en-US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Pfiff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361851" y="1968970"/>
            <a:ext cx="698625" cy="698625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837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4314904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Produkte</a:t>
            </a:r>
            <a:endParaRPr lang="en-US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Smartphone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393025" y="2010535"/>
            <a:ext cx="664376" cy="664376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512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22592754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Produkte</a:t>
            </a:r>
            <a:endParaRPr lang="en-US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Kreisdiagramm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361851" y="1979361"/>
            <a:ext cx="698625" cy="698625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876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923733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Produkte</a:t>
            </a:r>
            <a:endParaRPr lang="en-US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phique 18" descr="Head with Gears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393024" y="2000143"/>
            <a:ext cx="698625" cy="698625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201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7732123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Produkte</a:t>
            </a:r>
            <a:endParaRPr lang="en-US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Lupe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361851" y="1968970"/>
            <a:ext cx="698625" cy="698625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532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3845F685-64D3-4D0D-A3F3-62A639FE29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AT" b="0" kern="1200" cap="all" dirty="0">
                <a:latin typeface="+mj-lt"/>
                <a:ea typeface="+mj-ea"/>
                <a:cs typeface="+mj-cs"/>
              </a:rPr>
              <a:t>webMethods </a:t>
            </a:r>
            <a:r>
              <a:rPr lang="de-AT" b="0" kern="1200" cap="all" dirty="0" err="1">
                <a:latin typeface="+mj-lt"/>
                <a:ea typeface="+mj-ea"/>
                <a:cs typeface="+mj-cs"/>
              </a:rPr>
              <a:t>Optimize</a:t>
            </a:r>
            <a:r>
              <a:rPr lang="de-AT" b="0" kern="1200" cap="all" dirty="0">
                <a:latin typeface="+mj-lt"/>
                <a:ea typeface="+mj-ea"/>
                <a:cs typeface="+mj-cs"/>
              </a:rPr>
              <a:t> </a:t>
            </a:r>
            <a:r>
              <a:rPr lang="de-AT" b="0" kern="1200" cap="all" dirty="0" err="1">
                <a:latin typeface="+mj-lt"/>
                <a:ea typeface="+mj-ea"/>
                <a:cs typeface="+mj-cs"/>
              </a:rPr>
              <a:t>for</a:t>
            </a:r>
            <a:r>
              <a:rPr lang="de-AT" b="0" kern="1200" cap="all" dirty="0">
                <a:latin typeface="+mj-lt"/>
                <a:ea typeface="+mj-ea"/>
                <a:cs typeface="+mj-cs"/>
              </a:rPr>
              <a:t> B2B</a:t>
            </a: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8" name="Grafik 7" descr="Netzwerk">
            <a:extLst>
              <a:ext uri="{FF2B5EF4-FFF2-40B4-BE49-F238E27FC236}">
                <a16:creationId xmlns:a16="http://schemas.microsoft.com/office/drawing/2014/main" id="{8AD4A287-FE56-4111-ADCC-B0C2A84FC0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graphicFrame>
        <p:nvGraphicFramePr>
          <p:cNvPr id="20" name="Diagramm 5">
            <a:extLst>
              <a:ext uri="{FF2B5EF4-FFF2-40B4-BE49-F238E27FC236}">
                <a16:creationId xmlns:a16="http://schemas.microsoft.com/office/drawing/2014/main" id="{B73F4143-F1A0-47BD-AD5C-D3A58D3A96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0861212"/>
              </p:ext>
            </p:extLst>
          </p:nvPr>
        </p:nvGraphicFramePr>
        <p:xfrm>
          <a:off x="985506" y="1005839"/>
          <a:ext cx="10220987" cy="5918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596240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72077494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Produkte</a:t>
            </a:r>
            <a:endParaRPr lang="en-US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Recycling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372737" y="1979856"/>
            <a:ext cx="698625" cy="698625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095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56496832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Produkte</a:t>
            </a:r>
            <a:endParaRPr lang="en-US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Gantt-Diagramm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403415" y="1968970"/>
            <a:ext cx="698625" cy="698625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249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3845F685-64D3-4D0D-A3F3-62A639FE29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AT" b="0" kern="1200" cap="all" dirty="0">
                <a:latin typeface="+mj-lt"/>
                <a:ea typeface="+mj-ea"/>
                <a:cs typeface="+mj-cs"/>
              </a:rPr>
              <a:t>webMethods </a:t>
            </a:r>
            <a:r>
              <a:rPr lang="de-AT" b="0" kern="1200" cap="all" dirty="0" err="1">
                <a:latin typeface="+mj-lt"/>
                <a:ea typeface="+mj-ea"/>
                <a:cs typeface="+mj-cs"/>
              </a:rPr>
              <a:t>Optimize</a:t>
            </a:r>
            <a:r>
              <a:rPr lang="de-AT" b="0" kern="1200" cap="all" dirty="0">
                <a:latin typeface="+mj-lt"/>
                <a:ea typeface="+mj-ea"/>
                <a:cs typeface="+mj-cs"/>
              </a:rPr>
              <a:t> </a:t>
            </a:r>
            <a:r>
              <a:rPr lang="de-AT" b="0" kern="1200" cap="all" dirty="0" err="1">
                <a:latin typeface="+mj-lt"/>
                <a:ea typeface="+mj-ea"/>
                <a:cs typeface="+mj-cs"/>
              </a:rPr>
              <a:t>for</a:t>
            </a:r>
            <a:r>
              <a:rPr lang="de-AT" b="0" kern="1200" cap="all" dirty="0">
                <a:latin typeface="+mj-lt"/>
                <a:ea typeface="+mj-ea"/>
                <a:cs typeface="+mj-cs"/>
              </a:rPr>
              <a:t> Infrastructure</a:t>
            </a: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8" name="Grafik 7" descr="Netzwerk">
            <a:extLst>
              <a:ext uri="{FF2B5EF4-FFF2-40B4-BE49-F238E27FC236}">
                <a16:creationId xmlns:a16="http://schemas.microsoft.com/office/drawing/2014/main" id="{8AD4A287-FE56-4111-ADCC-B0C2A84FC0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graphicFrame>
        <p:nvGraphicFramePr>
          <p:cNvPr id="20" name="Diagramm 5">
            <a:extLst>
              <a:ext uri="{FF2B5EF4-FFF2-40B4-BE49-F238E27FC236}">
                <a16:creationId xmlns:a16="http://schemas.microsoft.com/office/drawing/2014/main" id="{B73F4143-F1A0-47BD-AD5C-D3A58D3A96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21637720"/>
              </p:ext>
            </p:extLst>
          </p:nvPr>
        </p:nvGraphicFramePr>
        <p:xfrm>
          <a:off x="1346539" y="1493098"/>
          <a:ext cx="9498921" cy="4740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597512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5755933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Produkte</a:t>
            </a:r>
            <a:endParaRPr lang="en-US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Martinshorn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361851" y="1968970"/>
            <a:ext cx="698625" cy="698625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405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2667478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Produkte</a:t>
            </a:r>
            <a:endParaRPr lang="en-US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Ordnersuche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382633" y="1989752"/>
            <a:ext cx="698625" cy="698625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575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85605821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Produkte</a:t>
            </a:r>
            <a:endParaRPr lang="en-US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Sitzungssaal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382633" y="1989752"/>
            <a:ext cx="698625" cy="698625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247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3845F685-64D3-4D0D-A3F3-62A639FE29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AT" b="0" kern="1200" cap="all" dirty="0">
                <a:latin typeface="+mj-lt"/>
                <a:ea typeface="+mj-ea"/>
                <a:cs typeface="+mj-cs"/>
              </a:rPr>
              <a:t>webMethods Trading Networks</a:t>
            </a: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8" name="Grafik 7" descr="Netzwerk">
            <a:extLst>
              <a:ext uri="{FF2B5EF4-FFF2-40B4-BE49-F238E27FC236}">
                <a16:creationId xmlns:a16="http://schemas.microsoft.com/office/drawing/2014/main" id="{8AD4A287-FE56-4111-ADCC-B0C2A84FC0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graphicFrame>
        <p:nvGraphicFramePr>
          <p:cNvPr id="20" name="Diagramm 5">
            <a:extLst>
              <a:ext uri="{FF2B5EF4-FFF2-40B4-BE49-F238E27FC236}">
                <a16:creationId xmlns:a16="http://schemas.microsoft.com/office/drawing/2014/main" id="{B73F4143-F1A0-47BD-AD5C-D3A58D3A96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03694452"/>
              </p:ext>
            </p:extLst>
          </p:nvPr>
        </p:nvGraphicFramePr>
        <p:xfrm>
          <a:off x="1346539" y="1493098"/>
          <a:ext cx="9498921" cy="4740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251494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3845F685-64D3-4D0D-A3F3-62A639FE29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AT" b="0" kern="1200" cap="all" dirty="0">
                <a:latin typeface="+mj-lt"/>
                <a:ea typeface="+mj-ea"/>
                <a:cs typeface="+mj-cs"/>
              </a:rPr>
              <a:t>webMethods</a:t>
            </a: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8" name="Grafik 7" descr="Netzwerk">
            <a:extLst>
              <a:ext uri="{FF2B5EF4-FFF2-40B4-BE49-F238E27FC236}">
                <a16:creationId xmlns:a16="http://schemas.microsoft.com/office/drawing/2014/main" id="{8AD4A287-FE56-4111-ADCC-B0C2A84FC0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graphicFrame>
        <p:nvGraphicFramePr>
          <p:cNvPr id="20" name="Diagramm 5">
            <a:extLst>
              <a:ext uri="{FF2B5EF4-FFF2-40B4-BE49-F238E27FC236}">
                <a16:creationId xmlns:a16="http://schemas.microsoft.com/office/drawing/2014/main" id="{B73F4143-F1A0-47BD-AD5C-D3A58D3A96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5483655"/>
              </p:ext>
            </p:extLst>
          </p:nvPr>
        </p:nvGraphicFramePr>
        <p:xfrm>
          <a:off x="985506" y="844436"/>
          <a:ext cx="10220987" cy="5918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78597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3845F685-64D3-4D0D-A3F3-62A639FE29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AT" b="0" kern="1200" cap="all" dirty="0">
                <a:latin typeface="+mj-lt"/>
                <a:ea typeface="+mj-ea"/>
                <a:cs typeface="+mj-cs"/>
              </a:rPr>
              <a:t>Ihr </a:t>
            </a:r>
            <a:r>
              <a:rPr lang="de-AT" b="0" kern="1200" cap="all" dirty="0" err="1">
                <a:latin typeface="+mj-lt"/>
                <a:ea typeface="+mj-ea"/>
                <a:cs typeface="+mj-cs"/>
              </a:rPr>
              <a:t>partner</a:t>
            </a:r>
            <a:r>
              <a:rPr lang="de-AT" b="0" kern="1200" cap="all" dirty="0">
                <a:latin typeface="+mj-lt"/>
                <a:ea typeface="+mj-ea"/>
                <a:cs typeface="+mj-cs"/>
              </a:rPr>
              <a:t> für </a:t>
            </a:r>
            <a:r>
              <a:rPr lang="de-AT" b="0" kern="1200" cap="all" dirty="0" err="1">
                <a:latin typeface="+mj-lt"/>
                <a:ea typeface="+mj-ea"/>
                <a:cs typeface="+mj-cs"/>
              </a:rPr>
              <a:t>integrationen</a:t>
            </a:r>
            <a:endParaRPr lang="de-AT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8" name="Grafik 7" descr="Netzwerk">
            <a:extLst>
              <a:ext uri="{FF2B5EF4-FFF2-40B4-BE49-F238E27FC236}">
                <a16:creationId xmlns:a16="http://schemas.microsoft.com/office/drawing/2014/main" id="{8AD4A287-FE56-4111-ADCC-B0C2A84FC0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1" name="Grafik 10" descr="Marke Fragezeichen mit einfarbiger Füllung">
            <a:extLst>
              <a:ext uri="{FF2B5EF4-FFF2-40B4-BE49-F238E27FC236}">
                <a16:creationId xmlns:a16="http://schemas.microsoft.com/office/drawing/2014/main" id="{5727DFBD-DDD4-4CDF-A5D3-D9D17400A10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018522" y="1140796"/>
            <a:ext cx="914400" cy="914400"/>
          </a:xfrm>
          <a:prstGeom prst="rect">
            <a:avLst/>
          </a:prstGeom>
        </p:spPr>
      </p:pic>
      <p:sp>
        <p:nvSpPr>
          <p:cNvPr id="12" name="Textfeld 11">
            <a:extLst>
              <a:ext uri="{FF2B5EF4-FFF2-40B4-BE49-F238E27FC236}">
                <a16:creationId xmlns:a16="http://schemas.microsoft.com/office/drawing/2014/main" id="{F71F1766-16FD-4CC9-889C-56DD119CC16A}"/>
              </a:ext>
            </a:extLst>
          </p:cNvPr>
          <p:cNvSpPr txBox="1"/>
          <p:nvPr/>
        </p:nvSpPr>
        <p:spPr>
          <a:xfrm>
            <a:off x="2932922" y="1305608"/>
            <a:ext cx="34856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/>
              <a:t>Fragen zum Thema</a:t>
            </a:r>
            <a:endParaRPr lang="de-AT" sz="3200" b="1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B4A8E784-3CAA-4EC8-9063-382132A1E2AC}"/>
              </a:ext>
            </a:extLst>
          </p:cNvPr>
          <p:cNvSpPr txBox="1"/>
          <p:nvPr/>
        </p:nvSpPr>
        <p:spPr>
          <a:xfrm>
            <a:off x="3564294" y="2621902"/>
            <a:ext cx="77421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Nimm ganz einfach Kontakt zum Team der MOGI Business Creation Company </a:t>
            </a:r>
          </a:p>
          <a:p>
            <a:r>
              <a:rPr lang="de-DE" dirty="0"/>
              <a:t>über unsere Website (</a:t>
            </a:r>
            <a:r>
              <a:rPr lang="de-DE" dirty="0">
                <a:hlinkClick r:id="rId7"/>
              </a:rPr>
              <a:t>https://www.mogi.at/</a:t>
            </a:r>
            <a:r>
              <a:rPr lang="de-DE" dirty="0"/>
              <a:t>) auf.</a:t>
            </a:r>
            <a:endParaRPr lang="de-AT" dirty="0"/>
          </a:p>
        </p:txBody>
      </p:sp>
      <p:pic>
        <p:nvPicPr>
          <p:cNvPr id="15" name="Grafik 14" descr="Internet mit einfarbiger Füllung">
            <a:extLst>
              <a:ext uri="{FF2B5EF4-FFF2-40B4-BE49-F238E27FC236}">
                <a16:creationId xmlns:a16="http://schemas.microsoft.com/office/drawing/2014/main" id="{6A7C35D8-2B55-4F22-877B-F11E3E8EA3A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649894" y="248037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267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46851127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Produkte</a:t>
            </a:r>
            <a:endParaRPr lang="en-US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Monitor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361851" y="2012514"/>
            <a:ext cx="698625" cy="698625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249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50590448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Produkte</a:t>
            </a:r>
            <a:endParaRPr lang="en-US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Kreise mit Linien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252991" y="1860117"/>
            <a:ext cx="937515" cy="937515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42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AT" b="0" kern="1200" cap="all" dirty="0">
                <a:latin typeface="+mj-lt"/>
                <a:ea typeface="+mj-ea"/>
                <a:cs typeface="+mj-cs"/>
              </a:rPr>
              <a:t>Model-</a:t>
            </a:r>
            <a:r>
              <a:rPr lang="de-AT" b="0" kern="1200" cap="all" dirty="0" err="1">
                <a:latin typeface="+mj-lt"/>
                <a:ea typeface="+mj-ea"/>
                <a:cs typeface="+mj-cs"/>
              </a:rPr>
              <a:t>to</a:t>
            </a:r>
            <a:r>
              <a:rPr lang="de-AT" b="0" kern="1200" cap="all" dirty="0">
                <a:latin typeface="+mj-lt"/>
                <a:ea typeface="+mj-ea"/>
                <a:cs typeface="+mj-cs"/>
              </a:rPr>
              <a:t>-Execute</a:t>
            </a: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8" name="Grafik 7" descr="Netzwerk">
            <a:extLst>
              <a:ext uri="{FF2B5EF4-FFF2-40B4-BE49-F238E27FC236}">
                <a16:creationId xmlns:a16="http://schemas.microsoft.com/office/drawing/2014/main" id="{8AD4A287-FE56-4111-ADCC-B0C2A84FC0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3845F685-64D3-4D0D-A3F3-62A639FE29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  <p:graphicFrame>
        <p:nvGraphicFramePr>
          <p:cNvPr id="20" name="Diagramm 5">
            <a:extLst>
              <a:ext uri="{FF2B5EF4-FFF2-40B4-BE49-F238E27FC236}">
                <a16:creationId xmlns:a16="http://schemas.microsoft.com/office/drawing/2014/main" id="{B73F4143-F1A0-47BD-AD5C-D3A58D3A96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4213307"/>
              </p:ext>
            </p:extLst>
          </p:nvPr>
        </p:nvGraphicFramePr>
        <p:xfrm>
          <a:off x="985506" y="1005839"/>
          <a:ext cx="10220987" cy="5918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308138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8744349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Produkte</a:t>
            </a:r>
            <a:endParaRPr lang="en-US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Hierarchie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383623" y="1968970"/>
            <a:ext cx="698625" cy="698625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518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8C885D5A-9707-464A-BA2E-80B103A94588}"/>
              </a:ext>
            </a:extLst>
          </p:cNvPr>
          <p:cNvSpPr txBox="1">
            <a:spLocks/>
          </p:cNvSpPr>
          <p:nvPr/>
        </p:nvSpPr>
        <p:spPr>
          <a:xfrm>
            <a:off x="637569" y="-559984"/>
            <a:ext cx="3515003" cy="10184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sz="1800" dirty="0" err="1">
                <a:solidFill>
                  <a:schemeClr val="tx2"/>
                </a:solidFill>
              </a:rPr>
              <a:t>Webmethods</a:t>
            </a:r>
            <a:endParaRPr lang="de-DE" sz="1800" dirty="0">
              <a:solidFill>
                <a:schemeClr val="tx2"/>
              </a:solidFill>
            </a:endParaRPr>
          </a:p>
        </p:txBody>
      </p:sp>
      <p:graphicFrame>
        <p:nvGraphicFramePr>
          <p:cNvPr id="15" name="Diagramm 5">
            <a:extLst>
              <a:ext uri="{FF2B5EF4-FFF2-40B4-BE49-F238E27FC236}">
                <a16:creationId xmlns:a16="http://schemas.microsoft.com/office/drawing/2014/main" id="{1D1FA4C7-4802-4AD8-8C09-08A89524F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24998974"/>
              </p:ext>
            </p:extLst>
          </p:nvPr>
        </p:nvGraphicFramePr>
        <p:xfrm>
          <a:off x="364157" y="1660711"/>
          <a:ext cx="11722234" cy="559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6DB5305-AFB8-4353-B6C2-51AB21748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9793" y="130656"/>
            <a:ext cx="8670343" cy="5475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0" kern="1200" cap="all" dirty="0" err="1">
                <a:latin typeface="+mj-lt"/>
                <a:ea typeface="+mj-ea"/>
                <a:cs typeface="+mj-cs"/>
              </a:rPr>
              <a:t>Produkte</a:t>
            </a:r>
            <a:endParaRPr lang="en-US" b="0" kern="1200" cap="all" dirty="0">
              <a:latin typeface="+mj-lt"/>
              <a:ea typeface="+mj-ea"/>
              <a:cs typeface="+mj-cs"/>
            </a:endParaRPr>
          </a:p>
        </p:txBody>
      </p:sp>
      <p:pic>
        <p:nvPicPr>
          <p:cNvPr id="14" name="Grafik 4" descr="Ein Bild, das Propeller, Uhr enthält.&#10;&#10;Beschreibung automatisch generiert.">
            <a:extLst>
              <a:ext uri="{FF2B5EF4-FFF2-40B4-BE49-F238E27FC236}">
                <a16:creationId xmlns:a16="http://schemas.microsoft.com/office/drawing/2014/main" id="{581FD240-AD78-434C-A14F-A17301C755F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291" t="16849" r="6486" b="1716"/>
          <a:stretch/>
        </p:blipFill>
        <p:spPr>
          <a:xfrm>
            <a:off x="11296057" y="6272268"/>
            <a:ext cx="604112" cy="33991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209F7297-1472-4F6F-A97E-C048413C482C}"/>
              </a:ext>
            </a:extLst>
          </p:cNvPr>
          <p:cNvSpPr/>
          <p:nvPr/>
        </p:nvSpPr>
        <p:spPr>
          <a:xfrm>
            <a:off x="637569" y="457200"/>
            <a:ext cx="3511233" cy="91439"/>
          </a:xfrm>
          <a:prstGeom prst="rect">
            <a:avLst/>
          </a:prstGeom>
          <a:solidFill>
            <a:srgbClr val="0B8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Grafik 5" descr="Chatblase">
            <a:extLst>
              <a:ext uri="{FF2B5EF4-FFF2-40B4-BE49-F238E27FC236}">
                <a16:creationId xmlns:a16="http://schemas.microsoft.com/office/drawing/2014/main" id="{86F2685D-BBC9-49A5-9B4F-83ABD3FC7F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361851" y="2034286"/>
            <a:ext cx="698625" cy="698625"/>
          </a:xfrm>
          <a:prstGeom prst="rect">
            <a:avLst/>
          </a:prstGeom>
        </p:spPr>
      </p:pic>
      <p:pic>
        <p:nvPicPr>
          <p:cNvPr id="9" name="Grafik 8" descr="Netzwerk">
            <a:extLst>
              <a:ext uri="{FF2B5EF4-FFF2-40B4-BE49-F238E27FC236}">
                <a16:creationId xmlns:a16="http://schemas.microsoft.com/office/drawing/2014/main" id="{86E56290-7163-4FCB-B7FB-556135B6AE8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-807559" y="4429499"/>
            <a:ext cx="2988485" cy="2988485"/>
          </a:xfrm>
          <a:prstGeom prst="rect">
            <a:avLst/>
          </a:prstGeom>
        </p:spPr>
      </p:pic>
      <p:pic>
        <p:nvPicPr>
          <p:cNvPr id="10" name="Grafik 9" descr="Netzwerk">
            <a:extLst>
              <a:ext uri="{FF2B5EF4-FFF2-40B4-BE49-F238E27FC236}">
                <a16:creationId xmlns:a16="http://schemas.microsoft.com/office/drawing/2014/main" id="{08C29E9A-2CAF-4D1A-955A-22A3480F41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1142266">
            <a:off x="9767704" y="-1052497"/>
            <a:ext cx="3019395" cy="3019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181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ividendVTI">
  <a:themeElements>
    <a:clrScheme name="DividendVTI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ED8428"/>
      </a:accent1>
      <a:accent2>
        <a:srgbClr val="E6C46D"/>
      </a:accent2>
      <a:accent3>
        <a:srgbClr val="537685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c85b16d9-f9b9-42bc-b357-eaaa3a309f62}" enabled="1" method="Standard" siteId="{ac790521-16fa-4afc-93b9-d9840b35b1a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2306</Words>
  <Application>Microsoft Office PowerPoint</Application>
  <PresentationFormat>Breitbild</PresentationFormat>
  <Paragraphs>242</Paragraphs>
  <Slides>47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47</vt:i4>
      </vt:variant>
    </vt:vector>
  </HeadingPairs>
  <TitlesOfParts>
    <vt:vector size="48" baseType="lpstr">
      <vt:lpstr>DividendVTI</vt:lpstr>
      <vt:lpstr>WebMethods </vt:lpstr>
      <vt:lpstr>Warum webmethods?</vt:lpstr>
      <vt:lpstr>Warum webmethods?</vt:lpstr>
      <vt:lpstr>Produkte</vt:lpstr>
      <vt:lpstr>Produkte</vt:lpstr>
      <vt:lpstr>Produkte</vt:lpstr>
      <vt:lpstr>Model-to-Execute</vt:lpstr>
      <vt:lpstr>Produkte</vt:lpstr>
      <vt:lpstr>Produkte</vt:lpstr>
      <vt:lpstr>IBM Universal Messaging</vt:lpstr>
      <vt:lpstr>Produkte</vt:lpstr>
      <vt:lpstr>webMethods ActiveTransfer</vt:lpstr>
      <vt:lpstr>Produkte</vt:lpstr>
      <vt:lpstr>Produkte</vt:lpstr>
      <vt:lpstr>Produkte</vt:lpstr>
      <vt:lpstr>Produkte</vt:lpstr>
      <vt:lpstr>Produkte</vt:lpstr>
      <vt:lpstr>Produkte</vt:lpstr>
      <vt:lpstr>webMethods Business Process  Management Suite (BPMS)</vt:lpstr>
      <vt:lpstr>Produkte</vt:lpstr>
      <vt:lpstr>webMethods Broker</vt:lpstr>
      <vt:lpstr>Produkte</vt:lpstr>
      <vt:lpstr>Produkte</vt:lpstr>
      <vt:lpstr>Produkte</vt:lpstr>
      <vt:lpstr>Produkte</vt:lpstr>
      <vt:lpstr>Produkte</vt:lpstr>
      <vt:lpstr>Produkte</vt:lpstr>
      <vt:lpstr>Produkte</vt:lpstr>
      <vt:lpstr>Produkte</vt:lpstr>
      <vt:lpstr>Produkte</vt:lpstr>
      <vt:lpstr>Produkte</vt:lpstr>
      <vt:lpstr>webMethods Integration Server</vt:lpstr>
      <vt:lpstr>Produkte</vt:lpstr>
      <vt:lpstr>Produkte</vt:lpstr>
      <vt:lpstr>Produkte</vt:lpstr>
      <vt:lpstr>Produkte</vt:lpstr>
      <vt:lpstr>Produkte</vt:lpstr>
      <vt:lpstr>Produkte</vt:lpstr>
      <vt:lpstr>webMethods Optimize for B2B</vt:lpstr>
      <vt:lpstr>Produkte</vt:lpstr>
      <vt:lpstr>webMethods Optimize for Infrastructure</vt:lpstr>
      <vt:lpstr>Produkte</vt:lpstr>
      <vt:lpstr>Produkte</vt:lpstr>
      <vt:lpstr>Produkte</vt:lpstr>
      <vt:lpstr>webMethods Trading Networks</vt:lpstr>
      <vt:lpstr>webMethods</vt:lpstr>
      <vt:lpstr>Ihr partner für integrationen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Nico Hartmann | MOGI.at</dc:creator>
  <cp:lastModifiedBy>Nico Hartmann | MOGI.at</cp:lastModifiedBy>
  <cp:revision>1749</cp:revision>
  <dcterms:created xsi:type="dcterms:W3CDTF">2020-07-30T11:44:39Z</dcterms:created>
  <dcterms:modified xsi:type="dcterms:W3CDTF">2025-07-31T13:05:26Z</dcterms:modified>
</cp:coreProperties>
</file>